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8" r:id="rId42"/>
    <p:sldId id="296" r:id="rId43"/>
    <p:sldId id="297" r:id="rId4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3A3D72-9E3B-4E70-8971-B833315080B5}" v="3" dt="2026-10-08T22:42:24.5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7" d="100"/>
          <a:sy n="77" d="100"/>
        </p:scale>
        <p:origin x="2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代表取締役 山下弘幸 株式会社農テラス" userId="9a65ca8d70da2a78" providerId="LiveId" clId="{E6B5A664-213C-43C7-8DAC-1FC18FD319BD}"/>
    <pc:docChg chg="undo custSel addSld delSld modSld addSection delSection">
      <pc:chgData name="代表取締役 山下弘幸 株式会社農テラス" userId="9a65ca8d70da2a78" providerId="LiveId" clId="{E6B5A664-213C-43C7-8DAC-1FC18FD319BD}" dt="2026-10-08T22:42:24.578" v="134"/>
      <pc:docMkLst>
        <pc:docMk/>
      </pc:docMkLst>
      <pc:sldChg chg="modSp mod">
        <pc:chgData name="代表取締役 山下弘幸 株式会社農テラス" userId="9a65ca8d70da2a78" providerId="LiveId" clId="{E6B5A664-213C-43C7-8DAC-1FC18FD319BD}" dt="2026-10-03T02:49:36.010" v="103" actId="20577"/>
        <pc:sldMkLst>
          <pc:docMk/>
          <pc:sldMk cId="0" sldId="256"/>
        </pc:sldMkLst>
        <pc:spChg chg="mod">
          <ac:chgData name="代表取締役 山下弘幸 株式会社農テラス" userId="9a65ca8d70da2a78" providerId="LiveId" clId="{E6B5A664-213C-43C7-8DAC-1FC18FD319BD}" dt="2026-10-03T02:49:36.010" v="103" actId="20577"/>
          <ac:spMkLst>
            <pc:docMk/>
            <pc:sldMk cId="0" sldId="256"/>
            <ac:spMk id="4" creationId="{00000000-0000-0000-0000-000000000000}"/>
          </ac:spMkLst>
        </pc:spChg>
        <pc:spChg chg="mod">
          <ac:chgData name="代表取締役 山下弘幸 株式会社農テラス" userId="9a65ca8d70da2a78" providerId="LiveId" clId="{E6B5A664-213C-43C7-8DAC-1FC18FD319BD}" dt="2026-10-03T02:48:44.168" v="96" actId="6549"/>
          <ac:spMkLst>
            <pc:docMk/>
            <pc:sldMk cId="0" sldId="256"/>
            <ac:spMk id="5" creationId="{00000000-0000-0000-0000-000000000000}"/>
          </ac:spMkLst>
        </pc:spChg>
        <pc:spChg chg="mod">
          <ac:chgData name="代表取締役 山下弘幸 株式会社農テラス" userId="9a65ca8d70da2a78" providerId="LiveId" clId="{E6B5A664-213C-43C7-8DAC-1FC18FD319BD}" dt="2026-10-03T02:49:22.994" v="102" actId="207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代表取締役 山下弘幸 株式会社農テラス" userId="9a65ca8d70da2a78" providerId="LiveId" clId="{E6B5A664-213C-43C7-8DAC-1FC18FD319BD}" dt="2026-10-03T02:47:43.134" v="85" actId="20577"/>
        <pc:sldMkLst>
          <pc:docMk/>
          <pc:sldMk cId="0" sldId="257"/>
        </pc:sldMkLst>
        <pc:spChg chg="mod">
          <ac:chgData name="代表取締役 山下弘幸 株式会社農テラス" userId="9a65ca8d70da2a78" providerId="LiveId" clId="{E6B5A664-213C-43C7-8DAC-1FC18FD319BD}" dt="2026-10-03T02:47:43.134" v="85" actId="20577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代表取締役 山下弘幸 株式会社農テラス" userId="9a65ca8d70da2a78" providerId="LiveId" clId="{E6B5A664-213C-43C7-8DAC-1FC18FD319BD}" dt="2026-10-03T02:47:26.106" v="77" actId="20577"/>
        <pc:sldMkLst>
          <pc:docMk/>
          <pc:sldMk cId="0" sldId="258"/>
        </pc:sldMkLst>
        <pc:spChg chg="mod">
          <ac:chgData name="代表取締役 山下弘幸 株式会社農テラス" userId="9a65ca8d70da2a78" providerId="LiveId" clId="{E6B5A664-213C-43C7-8DAC-1FC18FD319BD}" dt="2026-10-03T02:47:26.106" v="77" actId="20577"/>
          <ac:spMkLst>
            <pc:docMk/>
            <pc:sldMk cId="0" sldId="258"/>
            <ac:spMk id="2" creationId="{00000000-0000-0000-0000-000000000000}"/>
          </ac:spMkLst>
        </pc:spChg>
        <pc:spChg chg="mod">
          <ac:chgData name="代表取締役 山下弘幸 株式会社農テラス" userId="9a65ca8d70da2a78" providerId="LiveId" clId="{E6B5A664-213C-43C7-8DAC-1FC18FD319BD}" dt="2026-10-03T02:47:12.057" v="66" actId="20577"/>
          <ac:spMkLst>
            <pc:docMk/>
            <pc:sldMk cId="0" sldId="258"/>
            <ac:spMk id="21" creationId="{00000000-0000-0000-0000-000000000000}"/>
          </ac:spMkLst>
        </pc:spChg>
      </pc:sldChg>
      <pc:sldChg chg="modSp mod">
        <pc:chgData name="代表取締役 山下弘幸 株式会社農テラス" userId="9a65ca8d70da2a78" providerId="LiveId" clId="{E6B5A664-213C-43C7-8DAC-1FC18FD319BD}" dt="2026-10-03T02:46:22.709" v="51" actId="20577"/>
        <pc:sldMkLst>
          <pc:docMk/>
          <pc:sldMk cId="0" sldId="262"/>
        </pc:sldMkLst>
        <pc:spChg chg="mod">
          <ac:chgData name="代表取締役 山下弘幸 株式会社農テラス" userId="9a65ca8d70da2a78" providerId="LiveId" clId="{E6B5A664-213C-43C7-8DAC-1FC18FD319BD}" dt="2026-10-03T02:46:22.709" v="51" actId="20577"/>
          <ac:spMkLst>
            <pc:docMk/>
            <pc:sldMk cId="0" sldId="262"/>
            <ac:spMk id="18" creationId="{00000000-0000-0000-0000-000000000000}"/>
          </ac:spMkLst>
        </pc:spChg>
      </pc:sldChg>
      <pc:sldChg chg="modSp mod">
        <pc:chgData name="代表取締役 山下弘幸 株式会社農テラス" userId="9a65ca8d70da2a78" providerId="LiveId" clId="{E6B5A664-213C-43C7-8DAC-1FC18FD319BD}" dt="2026-10-03T02:45:38.015" v="15" actId="20577"/>
        <pc:sldMkLst>
          <pc:docMk/>
          <pc:sldMk cId="0" sldId="266"/>
        </pc:sldMkLst>
        <pc:spChg chg="mod">
          <ac:chgData name="代表取締役 山下弘幸 株式会社農テラス" userId="9a65ca8d70da2a78" providerId="LiveId" clId="{E6B5A664-213C-43C7-8DAC-1FC18FD319BD}" dt="2026-10-03T02:45:38.015" v="15" actId="20577"/>
          <ac:spMkLst>
            <pc:docMk/>
            <pc:sldMk cId="0" sldId="266"/>
            <ac:spMk id="14" creationId="{00000000-0000-0000-0000-000000000000}"/>
          </ac:spMkLst>
        </pc:spChg>
      </pc:sldChg>
      <pc:sldChg chg="modSp mod">
        <pc:chgData name="代表取締役 山下弘幸 株式会社農テラス" userId="9a65ca8d70da2a78" providerId="LiveId" clId="{E6B5A664-213C-43C7-8DAC-1FC18FD319BD}" dt="2026-10-03T02:50:07.399" v="104" actId="20577"/>
        <pc:sldMkLst>
          <pc:docMk/>
          <pc:sldMk cId="0" sldId="267"/>
        </pc:sldMkLst>
        <pc:spChg chg="mod">
          <ac:chgData name="代表取締役 山下弘幸 株式会社農テラス" userId="9a65ca8d70da2a78" providerId="LiveId" clId="{E6B5A664-213C-43C7-8DAC-1FC18FD319BD}" dt="2026-10-03T02:50:07.399" v="104" actId="20577"/>
          <ac:spMkLst>
            <pc:docMk/>
            <pc:sldMk cId="0" sldId="267"/>
            <ac:spMk id="7" creationId="{00000000-0000-0000-0000-000000000000}"/>
          </ac:spMkLst>
        </pc:spChg>
        <pc:spChg chg="mod">
          <ac:chgData name="代表取締役 山下弘幸 株式会社農テラス" userId="9a65ca8d70da2a78" providerId="LiveId" clId="{E6B5A664-213C-43C7-8DAC-1FC18FD319BD}" dt="2026-10-03T02:45:33.891" v="14" actId="20577"/>
          <ac:spMkLst>
            <pc:docMk/>
            <pc:sldMk cId="0" sldId="267"/>
            <ac:spMk id="14" creationId="{00000000-0000-0000-0000-000000000000}"/>
          </ac:spMkLst>
        </pc:spChg>
      </pc:sldChg>
      <pc:sldChg chg="modSp mod">
        <pc:chgData name="代表取締役 山下弘幸 株式会社農テラス" userId="9a65ca8d70da2a78" providerId="LiveId" clId="{E6B5A664-213C-43C7-8DAC-1FC18FD319BD}" dt="2026-10-03T02:50:19.281" v="105" actId="20577"/>
        <pc:sldMkLst>
          <pc:docMk/>
          <pc:sldMk cId="0" sldId="268"/>
        </pc:sldMkLst>
        <pc:spChg chg="mod">
          <ac:chgData name="代表取締役 山下弘幸 株式会社農テラス" userId="9a65ca8d70da2a78" providerId="LiveId" clId="{E6B5A664-213C-43C7-8DAC-1FC18FD319BD}" dt="2026-10-03T02:50:19.281" v="105" actId="20577"/>
          <ac:spMkLst>
            <pc:docMk/>
            <pc:sldMk cId="0" sldId="268"/>
            <ac:spMk id="7" creationId="{00000000-0000-0000-0000-000000000000}"/>
          </ac:spMkLst>
        </pc:spChg>
      </pc:sldChg>
      <pc:sldChg chg="modSp mod">
        <pc:chgData name="代表取締役 山下弘幸 株式会社農テラス" userId="9a65ca8d70da2a78" providerId="LiveId" clId="{E6B5A664-213C-43C7-8DAC-1FC18FD319BD}" dt="2026-10-03T02:45:16.747" v="12" actId="20577"/>
        <pc:sldMkLst>
          <pc:docMk/>
          <pc:sldMk cId="0" sldId="269"/>
        </pc:sldMkLst>
        <pc:spChg chg="mod">
          <ac:chgData name="代表取締役 山下弘幸 株式会社農テラス" userId="9a65ca8d70da2a78" providerId="LiveId" clId="{E6B5A664-213C-43C7-8DAC-1FC18FD319BD}" dt="2026-10-03T02:45:16.747" v="12" actId="20577"/>
          <ac:spMkLst>
            <pc:docMk/>
            <pc:sldMk cId="0" sldId="269"/>
            <ac:spMk id="11" creationId="{00000000-0000-0000-0000-000000000000}"/>
          </ac:spMkLst>
        </pc:spChg>
      </pc:sldChg>
      <pc:sldChg chg="modSp mod">
        <pc:chgData name="代表取締役 山下弘幸 株式会社農テラス" userId="9a65ca8d70da2a78" providerId="LiveId" clId="{E6B5A664-213C-43C7-8DAC-1FC18FD319BD}" dt="2026-10-03T02:44:48.358" v="8" actId="14100"/>
        <pc:sldMkLst>
          <pc:docMk/>
          <pc:sldMk cId="0" sldId="270"/>
        </pc:sldMkLst>
        <pc:spChg chg="mod">
          <ac:chgData name="代表取締役 山下弘幸 株式会社農テラス" userId="9a65ca8d70da2a78" providerId="LiveId" clId="{E6B5A664-213C-43C7-8DAC-1FC18FD319BD}" dt="2026-10-03T02:44:42.947" v="7" actId="20577"/>
          <ac:spMkLst>
            <pc:docMk/>
            <pc:sldMk cId="0" sldId="270"/>
            <ac:spMk id="11" creationId="{00000000-0000-0000-0000-000000000000}"/>
          </ac:spMkLst>
        </pc:spChg>
        <pc:spChg chg="mod">
          <ac:chgData name="代表取締役 山下弘幸 株式会社農テラス" userId="9a65ca8d70da2a78" providerId="LiveId" clId="{E6B5A664-213C-43C7-8DAC-1FC18FD319BD}" dt="2026-10-03T02:44:48.358" v="8" actId="14100"/>
          <ac:spMkLst>
            <pc:docMk/>
            <pc:sldMk cId="0" sldId="270"/>
            <ac:spMk id="14" creationId="{00000000-0000-0000-0000-000000000000}"/>
          </ac:spMkLst>
        </pc:spChg>
      </pc:sldChg>
      <pc:sldChg chg="modSp mod">
        <pc:chgData name="代表取締役 山下弘幸 株式会社農テラス" userId="9a65ca8d70da2a78" providerId="LiveId" clId="{E6B5A664-213C-43C7-8DAC-1FC18FD319BD}" dt="2026-10-03T02:44:37.627" v="6" actId="14100"/>
        <pc:sldMkLst>
          <pc:docMk/>
          <pc:sldMk cId="0" sldId="271"/>
        </pc:sldMkLst>
        <pc:spChg chg="mod">
          <ac:chgData name="代表取締役 山下弘幸 株式会社農テラス" userId="9a65ca8d70da2a78" providerId="LiveId" clId="{E6B5A664-213C-43C7-8DAC-1FC18FD319BD}" dt="2026-10-03T02:44:32.634" v="5" actId="20577"/>
          <ac:spMkLst>
            <pc:docMk/>
            <pc:sldMk cId="0" sldId="271"/>
            <ac:spMk id="11" creationId="{00000000-0000-0000-0000-000000000000}"/>
          </ac:spMkLst>
        </pc:spChg>
        <pc:spChg chg="mod">
          <ac:chgData name="代表取締役 山下弘幸 株式会社農テラス" userId="9a65ca8d70da2a78" providerId="LiveId" clId="{E6B5A664-213C-43C7-8DAC-1FC18FD319BD}" dt="2026-10-03T02:44:37.627" v="6" actId="14100"/>
          <ac:spMkLst>
            <pc:docMk/>
            <pc:sldMk cId="0" sldId="271"/>
            <ac:spMk id="14" creationId="{00000000-0000-0000-0000-000000000000}"/>
          </ac:spMkLst>
        </pc:spChg>
      </pc:sldChg>
      <pc:sldChg chg="modSp mod">
        <pc:chgData name="代表取締役 山下弘幸 株式会社農テラス" userId="9a65ca8d70da2a78" providerId="LiveId" clId="{E6B5A664-213C-43C7-8DAC-1FC18FD319BD}" dt="2026-10-03T02:44:24.621" v="4" actId="20577"/>
        <pc:sldMkLst>
          <pc:docMk/>
          <pc:sldMk cId="0" sldId="272"/>
        </pc:sldMkLst>
        <pc:spChg chg="mod">
          <ac:chgData name="代表取締役 山下弘幸 株式会社農テラス" userId="9a65ca8d70da2a78" providerId="LiveId" clId="{E6B5A664-213C-43C7-8DAC-1FC18FD319BD}" dt="2026-10-03T02:44:24.621" v="4" actId="20577"/>
          <ac:spMkLst>
            <pc:docMk/>
            <pc:sldMk cId="0" sldId="272"/>
            <ac:spMk id="11" creationId="{00000000-0000-0000-0000-000000000000}"/>
          </ac:spMkLst>
        </pc:spChg>
      </pc:sldChg>
      <pc:sldChg chg="modSp mod">
        <pc:chgData name="代表取締役 山下弘幸 株式会社農テラス" userId="9a65ca8d70da2a78" providerId="LiveId" clId="{E6B5A664-213C-43C7-8DAC-1FC18FD319BD}" dt="2026-10-03T02:44:00.621" v="3" actId="14100"/>
        <pc:sldMkLst>
          <pc:docMk/>
          <pc:sldMk cId="0" sldId="277"/>
        </pc:sldMkLst>
        <pc:spChg chg="mod">
          <ac:chgData name="代表取締役 山下弘幸 株式会社農テラス" userId="9a65ca8d70da2a78" providerId="LiveId" clId="{E6B5A664-213C-43C7-8DAC-1FC18FD319BD}" dt="2026-10-03T02:44:00.621" v="3" actId="14100"/>
          <ac:spMkLst>
            <pc:docMk/>
            <pc:sldMk cId="0" sldId="277"/>
            <ac:spMk id="39" creationId="{00000000-0000-0000-0000-000000000000}"/>
          </ac:spMkLst>
        </pc:spChg>
      </pc:sldChg>
      <pc:sldChg chg="modSp mod">
        <pc:chgData name="代表取締役 山下弘幸 株式会社農テラス" userId="9a65ca8d70da2a78" providerId="LiveId" clId="{E6B5A664-213C-43C7-8DAC-1FC18FD319BD}" dt="2026-10-03T02:43:52.002" v="1" actId="20577"/>
        <pc:sldMkLst>
          <pc:docMk/>
          <pc:sldMk cId="0" sldId="278"/>
        </pc:sldMkLst>
        <pc:spChg chg="mod">
          <ac:chgData name="代表取締役 山下弘幸 株式会社農テラス" userId="9a65ca8d70da2a78" providerId="LiveId" clId="{E6B5A664-213C-43C7-8DAC-1FC18FD319BD}" dt="2026-10-03T02:43:45.595" v="0" actId="20577"/>
          <ac:spMkLst>
            <pc:docMk/>
            <pc:sldMk cId="0" sldId="278"/>
            <ac:spMk id="6" creationId="{00000000-0000-0000-0000-000000000000}"/>
          </ac:spMkLst>
        </pc:spChg>
        <pc:spChg chg="mod">
          <ac:chgData name="代表取締役 山下弘幸 株式会社農テラス" userId="9a65ca8d70da2a78" providerId="LiveId" clId="{E6B5A664-213C-43C7-8DAC-1FC18FD319BD}" dt="2026-10-03T02:43:52.002" v="1" actId="20577"/>
          <ac:spMkLst>
            <pc:docMk/>
            <pc:sldMk cId="0" sldId="278"/>
            <ac:spMk id="7" creationId="{00000000-0000-0000-0000-000000000000}"/>
          </ac:spMkLst>
        </pc:spChg>
      </pc:sldChg>
      <pc:sldChg chg="modSp mod">
        <pc:chgData name="代表取締役 山下弘幸 株式会社農テラス" userId="9a65ca8d70da2a78" providerId="LiveId" clId="{E6B5A664-213C-43C7-8DAC-1FC18FD319BD}" dt="2026-10-03T02:51:37.480" v="106" actId="14100"/>
        <pc:sldMkLst>
          <pc:docMk/>
          <pc:sldMk cId="0" sldId="286"/>
        </pc:sldMkLst>
        <pc:spChg chg="mod">
          <ac:chgData name="代表取締役 山下弘幸 株式会社農テラス" userId="9a65ca8d70da2a78" providerId="LiveId" clId="{E6B5A664-213C-43C7-8DAC-1FC18FD319BD}" dt="2026-10-03T02:51:37.480" v="106" actId="14100"/>
          <ac:spMkLst>
            <pc:docMk/>
            <pc:sldMk cId="0" sldId="286"/>
            <ac:spMk id="12" creationId="{00000000-0000-0000-0000-000000000000}"/>
          </ac:spMkLst>
        </pc:spChg>
      </pc:sldChg>
      <pc:sldChg chg="addSp delSp mod">
        <pc:chgData name="代表取締役 山下弘幸 株式会社農テラス" userId="9a65ca8d70da2a78" providerId="LiveId" clId="{E6B5A664-213C-43C7-8DAC-1FC18FD319BD}" dt="2026-10-03T02:52:21.871" v="108" actId="22"/>
        <pc:sldMkLst>
          <pc:docMk/>
          <pc:sldMk cId="0" sldId="288"/>
        </pc:sldMkLst>
        <pc:picChg chg="add">
          <ac:chgData name="代表取締役 山下弘幸 株式会社農テラス" userId="9a65ca8d70da2a78" providerId="LiveId" clId="{E6B5A664-213C-43C7-8DAC-1FC18FD319BD}" dt="2026-10-03T02:52:21.871" v="108" actId="22"/>
          <ac:picMkLst>
            <pc:docMk/>
            <pc:sldMk cId="0" sldId="288"/>
            <ac:picMk id="9" creationId="{FBD9FD87-3F25-9E84-6532-20525AC68DB1}"/>
          </ac:picMkLst>
        </pc:picChg>
      </pc:sldChg>
      <pc:sldChg chg="modSp mod">
        <pc:chgData name="代表取締役 山下弘幸 株式会社農テラス" userId="9a65ca8d70da2a78" providerId="LiveId" clId="{E6B5A664-213C-43C7-8DAC-1FC18FD319BD}" dt="2026-10-03T02:57:22.019" v="128" actId="1076"/>
        <pc:sldMkLst>
          <pc:docMk/>
          <pc:sldMk cId="0" sldId="291"/>
        </pc:sldMkLst>
        <pc:spChg chg="mod">
          <ac:chgData name="代表取締役 山下弘幸 株式会社農テラス" userId="9a65ca8d70da2a78" providerId="LiveId" clId="{E6B5A664-213C-43C7-8DAC-1FC18FD319BD}" dt="2026-10-03T02:57:22.019" v="128" actId="1076"/>
          <ac:spMkLst>
            <pc:docMk/>
            <pc:sldMk cId="0" sldId="291"/>
            <ac:spMk id="5" creationId="{00000000-0000-0000-0000-000000000000}"/>
          </ac:spMkLst>
        </pc:spChg>
      </pc:sldChg>
      <pc:sldChg chg="addSp delSp modSp mod">
        <pc:chgData name="代表取締役 山下弘幸 株式会社農テラス" userId="9a65ca8d70da2a78" providerId="LiveId" clId="{E6B5A664-213C-43C7-8DAC-1FC18FD319BD}" dt="2026-10-03T02:56:44.442" v="126" actId="1076"/>
        <pc:sldMkLst>
          <pc:docMk/>
          <pc:sldMk cId="0" sldId="294"/>
        </pc:sldMkLst>
        <pc:spChg chg="mod">
          <ac:chgData name="代表取締役 山下弘幸 株式会社農テラス" userId="9a65ca8d70da2a78" providerId="LiveId" clId="{E6B5A664-213C-43C7-8DAC-1FC18FD319BD}" dt="2026-10-03T02:56:44.442" v="126" actId="1076"/>
          <ac:spMkLst>
            <pc:docMk/>
            <pc:sldMk cId="0" sldId="294"/>
            <ac:spMk id="4" creationId="{00000000-0000-0000-0000-000000000000}"/>
          </ac:spMkLst>
        </pc:spChg>
        <pc:picChg chg="add mod">
          <ac:chgData name="代表取締役 山下弘幸 株式会社農テラス" userId="9a65ca8d70da2a78" providerId="LiveId" clId="{E6B5A664-213C-43C7-8DAC-1FC18FD319BD}" dt="2026-10-03T02:56:33.620" v="124" actId="1076"/>
          <ac:picMkLst>
            <pc:docMk/>
            <pc:sldMk cId="0" sldId="294"/>
            <ac:picMk id="18" creationId="{E0A58330-051A-696E-4290-B8CF08BD40FC}"/>
          </ac:picMkLst>
        </pc:picChg>
      </pc:sldChg>
      <pc:sldChg chg="modSp mod">
        <pc:chgData name="代表取締役 山下弘幸 株式会社農テラス" userId="9a65ca8d70da2a78" providerId="LiveId" clId="{E6B5A664-213C-43C7-8DAC-1FC18FD319BD}" dt="2026-10-03T02:53:26.258" v="111" actId="14100"/>
        <pc:sldMkLst>
          <pc:docMk/>
          <pc:sldMk cId="0" sldId="295"/>
        </pc:sldMkLst>
        <pc:spChg chg="mod">
          <ac:chgData name="代表取締役 山下弘幸 株式会社農テラス" userId="9a65ca8d70da2a78" providerId="LiveId" clId="{E6B5A664-213C-43C7-8DAC-1FC18FD319BD}" dt="2026-10-03T02:53:26.258" v="111" actId="14100"/>
          <ac:spMkLst>
            <pc:docMk/>
            <pc:sldMk cId="0" sldId="295"/>
            <ac:spMk id="17" creationId="{00000000-0000-0000-0000-000000000000}"/>
          </ac:spMkLst>
        </pc:spChg>
      </pc:sldChg>
      <pc:sldChg chg="addSp delSp modSp mod">
        <pc:chgData name="代表取締役 山下弘幸 株式会社農テラス" userId="9a65ca8d70da2a78" providerId="LiveId" clId="{E6B5A664-213C-43C7-8DAC-1FC18FD319BD}" dt="2026-10-03T02:54:25.552" v="118" actId="1076"/>
        <pc:sldMkLst>
          <pc:docMk/>
          <pc:sldMk cId="0" sldId="297"/>
        </pc:sldMkLst>
        <pc:picChg chg="add mod">
          <ac:chgData name="代表取締役 山下弘幸 株式会社農テラス" userId="9a65ca8d70da2a78" providerId="LiveId" clId="{E6B5A664-213C-43C7-8DAC-1FC18FD319BD}" dt="2026-10-03T02:54:25.552" v="118" actId="1076"/>
          <ac:picMkLst>
            <pc:docMk/>
            <pc:sldMk cId="0" sldId="297"/>
            <ac:picMk id="12" creationId="{9AE03001-2AC2-1EEB-770C-126ED74529A6}"/>
          </ac:picMkLst>
        </pc:picChg>
      </pc:sldChg>
      <pc:sldChg chg="add">
        <pc:chgData name="代表取締役 山下弘幸 株式会社農テラス" userId="9a65ca8d70da2a78" providerId="LiveId" clId="{E6B5A664-213C-43C7-8DAC-1FC18FD319BD}" dt="2026-10-08T22:42:24.578" v="134"/>
        <pc:sldMkLst>
          <pc:docMk/>
          <pc:sldMk cId="2151496515" sldId="298"/>
        </pc:sldMkLst>
      </pc:sldChg>
      <pc:sldChg chg="add del">
        <pc:chgData name="代表取締役 山下弘幸 株式会社農テラス" userId="9a65ca8d70da2a78" providerId="LiveId" clId="{E6B5A664-213C-43C7-8DAC-1FC18FD319BD}" dt="2026-10-08T22:41:16.989" v="130"/>
        <pc:sldMkLst>
          <pc:docMk/>
          <pc:sldMk cId="2976770813" sldId="29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181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【0:00〜】タイトル。
「2035年、皆さんは何歳ですか？…そう、27歳前後です。今日はその“27歳の自分”の話をします」と問いかけて始める。
タイトルは「未来の農業を予測する方法」ですが、本当のテーマは“自分の人生をどう読むか”。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【〜3分】30秒で書かせる。
書けなくてOK、と必ず言う（“正解を出さなきゃ”という緊張をほどく）。
最後のまとめで「この紙をもう一度見てください」と回収する。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【〜4分】全体の地図を見せる。
“正解を教えない”と宣言するのは、Z世代が“正解探し”に疲れているから。考える材料を渡す、というスタンスを最初に示す。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【〜6分】自己紹介は短く。数字（YouTube1万人超・講演延べ35,000人以上）は“すごいでしょ”ではなく、“この後の失敗談とのギャップ”のために見せる。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【〜9分】世代差を自分から認める。
「私の頃は95%が農家の子。今は3割。卒業したら“継ぐ”が当たり前だった時代から、“就職する”が当たり前の時代に変わった。これ自体が、時代が変わった証拠です」
※95%・約3割は山下の実感値。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【〜12分】37歳の“転職”をオレンジで強調。後半の「転職ってありですよ」の伏線。
各転機で“時代がどう変わったか”を一言ずつ添える（下段）。
※年齢と出来事は元資料から再構成。違っていれば修正してください。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【〜14分】笑ってもらう場面。
Z世代は“失敗したくない”意識が強い（就職前に全部知っておきたい“ネタバレ就活”）。だから「失敗しろ」ではなく「失敗しても人生は続く、その生きた証拠がここにいる」と伝える。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【14分〜】PART1へ。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【〜16分】“予測”を難しく考えさせない。数字→方向→自分、の3段だけ。
「ホームランを打ちたければ、バットの芯に当てる。時代を読むのは、芯に当てる練習です」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【〜17分】7つの視点の全体図。1枚につき約2分で回す。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【〜19分】数字はインパクト重視で1つだけ。
“半分になる”は山下の予測として言い切る。
学生への問いは手を挙げさせなくてよい。“考える時間”を5秒とる。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【〜21分】“令和の米騒動”は学生も実感している話題。家で親が何と言っていたか聞いてもよい。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【〜23分】政治は“支持政党”ではなく“政策”の話として扱う（教室で答えにくい質問は避ける）。
“農業は国の守り”＝皆さんが学んでいることの価値が上がっている、とつなげる。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【〜25分】ここは学生の方が詳しい。「皆さんの方が使いこなしている。私は皆さんに教わる側です」と言うと距離が縮まる。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【〜27分】熊本の身近な例（高温による品質低下・作期のずれ）を1つ話す。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【〜29分】日本の人口は減る＝国内の胃袋は減る。でも世界の胃袋は増える。視野を外に広げる。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【〜31分】後半の「転職ってありですよ」の伏線。ここでは事実を示すだけにとどめる。
熊本ではTSMC進出で人材の奪い合いも起きている、と地元の話を添えてもよい。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【〜34分】PART1の結論。暗い話（減少・高騰・猛暑）を“だから皆さんの出番が来る”という前向きなメッセージに反転させる。ここが学生の不安を和らげる一番のポイント。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【〜38分】ペアワーク。1〜2組に発表してもらってもよい（指名は“話してくれる人いますか？”と任意で）。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【38分〜】PART2へ。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【〜40分】学生の葛藤を言葉にしてあげる。
安定を求める学生は約5割（マイナビ調査）。一方で“1社で長く”は4割未満。安定も自由も欲しい、という矛盾を抱えているのが今の世代。否定せずに“当たり前”と受け止める。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【〜43分】身近な学園祭で考えると、仕事の役割が想像しやすい。“自分はどれっぽい？”と1つ選ばせる。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【〜46分】失敗談で笑いをとりつつ、“全部試したから見つかった”ことを強調。
“強みがわからない”のは、まだ試していないだけ。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【〜49分】“お金と自由、どっちも欲しい”への答え。
就職（労働型）を否定しない。今の学生の多くは就職する。そこを“スタート地点”として肯定する。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【〜51分】PART1（7つの視点）とPART2（不安）をつなぐ。不安はなくならないが、“やること”に変えれば動ける。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【51分〜】PART3へ。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【〜54分】72歳を24時間にすると、1時間＝3歳。
「皆さんは朝6時。起きたばかりで、まだ顔も洗っていない時間です（笑）」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【〜56分】タイトルの“2035年、27歳”がここで回収される。
「私も27歳まで、何者でもありませんでした」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【〜58分】農業を学ぶ学生には“種まき→収穫”のたとえが一番伝わる。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【〜62分】今日いちばん伝えたいことの1つ。
“すぐ辞めていい”ではなく“経験を積むための転職はあり”。
大卒の3人に1人は3年以内に離職している。辞めること自体は失敗ではない。大事なのは“何を積んだか”。
就職→経験→独立・継承・転職、どのルートも選べるのが今の農業。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【〜64分】“大きく失敗しろ”ではなく“小さく試せ”。失敗したくない世代に合わせた伝え方。
バイト、部活、実習、インターン。全部が“小さな試し”。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【64分〜】PART4へ。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【〜67分】講義の核心。自分の具体的なエピソード（誰を応援して、どう返ってきたか）を1つ話す。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【〜70分】得意を探す→見つからない→だから応援する、という“逆転の発想”。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【〜72分】“応援”を具体的な行動に落とす。大げさなことではない、とハードルを下げる。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【〜75分】“挑戦しない人は敵”という言い方はしない（聞いている学生の多くを敵にしてしまうため）。
“どっち側に立つか”を選ばせる問いにする。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【〜78分】冒頭の“意味のある生き方をしたい”に答える。3つは別々ではなく、応援される人になると同時に手に入る。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【〜81分】持ち帰ってほしい行動は2つだけ。少ないほど実行される。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【〜84分】今日は講座の初回。これから来る講師陣への“橋渡し”として締める。
「私の話は、私の経験でしかありません。だから、これから来る先輩たちの話をたくさん聞いて、自分の地図を作ってください」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【〜86分】冒頭の紙を回収する。“変わらなくてもいい、でも1つでも考えが増えたら今日は成功”。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D74C1-6490-D6C0-4DFC-895D28D66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217301-10F0-8D14-942C-C214DD93B4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048DC5-88BE-E4B5-73EE-83A850F5C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【〜3分】30秒で書かせる。
書けなくてOK、と必ず言う（“正解を出さなきゃ”という緊張をほどく）。
最後のまとめで「この紙をもう一度見てください」と回収する。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DD3C6-7111-7892-B7AD-8E0AC1826D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7314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【〜88分】最後のメッセージはゆっくり、間をとって。ジョブズの言葉の代わりに、山下さん自身の人生を証拠にして締める。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【〜90分】QRコードは元資料のものを流用。リンク先が最新か確認してください。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_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アグリビジネス講座｜株式会社農テラス 山下弘幸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defRPr>
            </a:lvl1pPr>
          </a:lstStyle>
          <a:p>
            <a:pPr marL="0" indent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SECTION">
    <p:bg>
      <p:bgPr>
        <a:solidFill>
          <a:srgbClr val="0F2A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8346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4114800"/>
            <a:ext cx="76809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accent4"/>
                </a:solidFill>
              </a:defRPr>
            </a:lvl1pPr>
          </a:lstStyle>
          <a:p>
            <a:pPr marL="0" indent="0" algn="l">
              <a:buNone/>
            </a:pP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BLANK">
    <p:bg>
      <p:bgPr>
        <a:solidFill>
          <a:srgbClr val="0F2A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"/>
          <p:cNvSpPr/>
          <p:nvPr/>
        </p:nvSpPr>
        <p:spPr>
          <a:xfrm>
            <a:off x="7498080" y="822960"/>
            <a:ext cx="6035040" cy="603504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" name="sun2"/>
          <p:cNvSpPr/>
          <p:nvPr/>
        </p:nvSpPr>
        <p:spPr>
          <a:xfrm>
            <a:off x="8595360" y="1920240"/>
            <a:ext cx="3840480" cy="38404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 txBox="1"/>
          <p:nvPr/>
        </p:nvSpPr>
        <p:spPr>
          <a:xfrm>
            <a:off x="731520" y="9144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 err="1">
                <a:solidFill>
                  <a:schemeClr val="accent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アグリビジネス講座</a:t>
            </a:r>
            <a:r>
              <a:rPr lang="en-US" sz="1800" b="1" dirty="0">
                <a:solidFill>
                  <a:schemeClr val="accent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　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8229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2035年、</a:t>
            </a:r>
            <a:endParaRPr lang="en-US" sz="6000" dirty="0"/>
          </a:p>
          <a:p>
            <a:pPr marL="0" indent="0">
              <a:buNone/>
            </a:pPr>
            <a:r>
              <a:rPr lang="en-US" sz="6000" b="1" dirty="0" err="1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あなたは</a:t>
            </a:r>
            <a:r>
              <a:rPr lang="ja-JP" altLang="en-US" sz="60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何</a:t>
            </a:r>
            <a:r>
              <a:rPr lang="en-US" sz="60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歳</a:t>
            </a:r>
            <a:r>
              <a:rPr lang="ja-JP" altLang="en-US" sz="60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？</a:t>
            </a:r>
            <a:endParaRPr lang="en-US" sz="6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114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600" dirty="0"/>
              <a:t>「</a:t>
            </a:r>
            <a:r>
              <a:rPr lang="ja-JP" altLang="en-US" sz="2600" dirty="0">
                <a:solidFill>
                  <a:schemeClr val="bg1"/>
                </a:solidFill>
              </a:rPr>
              <a:t>「</a:t>
            </a:r>
            <a:r>
              <a:rPr lang="en-US" altLang="ja-JP" sz="2600" dirty="0">
                <a:solidFill>
                  <a:schemeClr val="bg1"/>
                </a:solidFill>
              </a:rPr>
              <a:t>2035</a:t>
            </a:r>
            <a:r>
              <a:rPr lang="ja-JP" altLang="en-US" sz="2600" dirty="0">
                <a:solidFill>
                  <a:schemeClr val="bg1"/>
                </a:solidFill>
              </a:rPr>
              <a:t>年未来農業を予測する方法」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731520" y="56692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株式会社農テラス 代表取締役　山下弘幸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最初の質問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63040"/>
            <a:ext cx="7863840" cy="4206240"/>
          </a:xfrm>
          <a:prstGeom prst="roundRect">
            <a:avLst>
              <a:gd name="adj" fmla="val 26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 txBox="1"/>
          <p:nvPr/>
        </p:nvSpPr>
        <p:spPr>
          <a:xfrm>
            <a:off x="1005840" y="182880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2035年10月</a:t>
            </a:r>
            <a:r>
              <a:rPr lang="ja-JP" altLang="en-US" sz="28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９日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005840" y="2560320"/>
            <a:ext cx="7132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あなたは、どこで、誰と、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何をしていますか？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4389120"/>
            <a:ext cx="7132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紙に1行だけ書いてください。正解はありません。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「わからない」と書いてもOKです。</a:t>
            </a:r>
            <a:endParaRPr lang="en-US" sz="1800" dirty="0"/>
          </a:p>
        </p:txBody>
      </p:sp>
      <p:sp>
        <p:nvSpPr>
          <p:cNvPr id="7" name="badge"/>
          <p:cNvSpPr/>
          <p:nvPr/>
        </p:nvSpPr>
        <p:spPr>
          <a:xfrm>
            <a:off x="9144000" y="2011680"/>
            <a:ext cx="2377440" cy="23774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6"/>
          <p:cNvSpPr txBox="1"/>
          <p:nvPr/>
        </p:nvSpPr>
        <p:spPr>
          <a:xfrm>
            <a:off x="9144000" y="2011680"/>
            <a:ext cx="2377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</a:t>
            </a:r>
            <a:endParaRPr lang="en-US" sz="6600" dirty="0"/>
          </a:p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秒</a:t>
            </a:r>
            <a:endParaRPr lang="en-US" sz="6600" dirty="0"/>
          </a:p>
        </p:txBody>
      </p:sp>
      <p:sp>
        <p:nvSpPr>
          <p:cNvPr id="9" name="Text 7"/>
          <p:cNvSpPr txBox="1"/>
          <p:nvPr/>
        </p:nvSpPr>
        <p:spPr>
          <a:xfrm>
            <a:off x="8595360" y="46634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書いた紙は、最後にもう一度使います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 err="1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</a:t>
            </a:r>
            <a:r>
              <a:rPr lang="ja-JP" altLang="en-US" dirty="0"/>
              <a:t>内容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548640" y="150876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1490472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2035年を「7つの視点」で読む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554480" y="192024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世の中の変化を、数字で見る練習</a:t>
            </a:r>
            <a:endParaRPr lang="en-US" sz="1500" dirty="0"/>
          </a:p>
        </p:txBody>
      </p:sp>
      <p:sp>
        <p:nvSpPr>
          <p:cNvPr id="7" name="badge"/>
          <p:cNvSpPr/>
          <p:nvPr/>
        </p:nvSpPr>
        <p:spPr>
          <a:xfrm>
            <a:off x="548640" y="246888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6"/>
          <p:cNvSpPr txBox="1"/>
          <p:nvPr/>
        </p:nvSpPr>
        <p:spPr>
          <a:xfrm>
            <a:off x="548640" y="24688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2450592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「不安」の正体を知る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288036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強み・お金・先の見えなさ</a:t>
            </a:r>
            <a:endParaRPr lang="en-US" sz="1500" dirty="0"/>
          </a:p>
        </p:txBody>
      </p:sp>
      <p:sp>
        <p:nvSpPr>
          <p:cNvPr id="11" name="badge"/>
          <p:cNvSpPr/>
          <p:nvPr/>
        </p:nvSpPr>
        <p:spPr>
          <a:xfrm>
            <a:off x="548640" y="342900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 txBox="1"/>
          <p:nvPr/>
        </p:nvSpPr>
        <p:spPr>
          <a:xfrm>
            <a:off x="548640" y="34290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554480" y="3410712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人生の時計で考える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54480" y="384048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27歳は、まだ朝9時</a:t>
            </a:r>
            <a:endParaRPr lang="en-US" sz="1500" dirty="0"/>
          </a:p>
        </p:txBody>
      </p:sp>
      <p:sp>
        <p:nvSpPr>
          <p:cNvPr id="15" name="badge"/>
          <p:cNvSpPr/>
          <p:nvPr/>
        </p:nvSpPr>
        <p:spPr>
          <a:xfrm>
            <a:off x="548640" y="438912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 txBox="1"/>
          <p:nvPr/>
        </p:nvSpPr>
        <p:spPr>
          <a:xfrm>
            <a:off x="548640" y="4389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1554480" y="4370832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応援される人になる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1554480" y="480060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意味のある生き方の、私の答え</a:t>
            </a:r>
            <a:endParaRPr lang="en-US" sz="1500" dirty="0"/>
          </a:p>
        </p:txBody>
      </p:sp>
      <p:sp>
        <p:nvSpPr>
          <p:cNvPr id="19" name="card"/>
          <p:cNvSpPr/>
          <p:nvPr/>
        </p:nvSpPr>
        <p:spPr>
          <a:xfrm>
            <a:off x="7863840" y="1508760"/>
            <a:ext cx="3749040" cy="3657600"/>
          </a:xfrm>
          <a:prstGeom prst="roundRect">
            <a:avLst>
              <a:gd name="adj" fmla="val 3000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8"/>
          <p:cNvSpPr txBox="1"/>
          <p:nvPr/>
        </p:nvSpPr>
        <p:spPr>
          <a:xfrm>
            <a:off x="8138160" y="17830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今日の約束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8138160" y="224028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正解は</a:t>
            </a:r>
            <a:endParaRPr lang="en-US" sz="2800" dirty="0"/>
          </a:p>
          <a:p>
            <a:pPr marL="0" indent="0">
              <a:buNone/>
            </a:pPr>
            <a:r>
              <a:rPr lang="ja-JP" altLang="en-US" sz="28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ありません</a:t>
            </a:r>
            <a:r>
              <a:rPr lang="en-US" sz="28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  <a:endParaRPr lang="en-US" sz="2800" dirty="0"/>
          </a:p>
        </p:txBody>
      </p:sp>
      <p:sp>
        <p:nvSpPr>
          <p:cNvPr id="22" name="Text 20"/>
          <p:cNvSpPr txBox="1"/>
          <p:nvPr/>
        </p:nvSpPr>
        <p:spPr>
          <a:xfrm>
            <a:off x="8138160" y="352044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考える材料を渡します。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最後に「明日からやる2つのこと」を持ち帰ってください。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自己紹介</a:t>
            </a:r>
            <a:endParaRPr lang="en-US" sz="3000" dirty="0"/>
          </a:p>
        </p:txBody>
      </p:sp>
      <p:pic>
        <p:nvPicPr>
          <p:cNvPr id="3" name="Image 0" descr="/tmp/claude-0/-home-claude/7f7e3a58-a94c-5725-9728-3d2ae26e1d2c/scratchpad/img/portrait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371600"/>
            <a:ext cx="3291840" cy="43891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206240" y="1371600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山下弘幸（やました ひろゆき）57歳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206240" y="2011680"/>
            <a:ext cx="7406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熊本県益城町生まれ。野菜農家の3代目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株式会社農テラス 代表取締役（農業経営コンサルタント・講演家）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著書『稼げる！新農業ビジネスの始め方』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206240" y="3611880"/>
            <a:ext cx="228600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4"/>
          <p:cNvSpPr txBox="1"/>
          <p:nvPr/>
        </p:nvSpPr>
        <p:spPr>
          <a:xfrm>
            <a:off x="4206240" y="393192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35年+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4206240" y="4846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農業の現場</a:t>
            </a:r>
            <a:endParaRPr lang="en-US" sz="1500" dirty="0"/>
          </a:p>
        </p:txBody>
      </p:sp>
      <p:sp>
        <p:nvSpPr>
          <p:cNvPr id="9" name="card"/>
          <p:cNvSpPr/>
          <p:nvPr/>
        </p:nvSpPr>
        <p:spPr>
          <a:xfrm>
            <a:off x="6720840" y="3611880"/>
            <a:ext cx="228600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6720840" y="393192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1万人+</a:t>
            </a:r>
            <a:endParaRPr lang="en-US" sz="2600" dirty="0"/>
          </a:p>
        </p:txBody>
      </p:sp>
      <p:sp>
        <p:nvSpPr>
          <p:cNvPr id="11" name="Text 8"/>
          <p:cNvSpPr txBox="1"/>
          <p:nvPr/>
        </p:nvSpPr>
        <p:spPr>
          <a:xfrm>
            <a:off x="6720840" y="4846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YouTube登録者</a:t>
            </a:r>
            <a:endParaRPr lang="en-US" sz="1500" dirty="0"/>
          </a:p>
        </p:txBody>
      </p:sp>
      <p:sp>
        <p:nvSpPr>
          <p:cNvPr id="12" name="card"/>
          <p:cNvSpPr/>
          <p:nvPr/>
        </p:nvSpPr>
        <p:spPr>
          <a:xfrm>
            <a:off x="9235440" y="3611880"/>
            <a:ext cx="228600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 txBox="1"/>
          <p:nvPr/>
        </p:nvSpPr>
        <p:spPr>
          <a:xfrm>
            <a:off x="9235440" y="393192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35,000人+</a:t>
            </a:r>
            <a:endParaRPr lang="en-US" sz="2600" dirty="0"/>
          </a:p>
        </p:txBody>
      </p:sp>
      <p:sp>
        <p:nvSpPr>
          <p:cNvPr id="14" name="Text 11"/>
          <p:cNvSpPr txBox="1"/>
          <p:nvPr/>
        </p:nvSpPr>
        <p:spPr>
          <a:xfrm>
            <a:off x="9235440" y="4846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講演の延べ参加者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40年前の農大生と、いまの農大生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371600"/>
            <a:ext cx="5212080" cy="356616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 txBox="1"/>
          <p:nvPr/>
        </p:nvSpPr>
        <p:spPr>
          <a:xfrm>
            <a:off x="914400" y="16002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40年前（山下の在学時）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057400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chemeClr val="accent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95%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154680"/>
            <a:ext cx="4572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実家が農家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卒業したら家を継ぐ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情報源は新聞・テレビ・先輩</a:t>
            </a:r>
            <a:endParaRPr lang="en-US" sz="1800" dirty="0"/>
          </a:p>
        </p:txBody>
      </p:sp>
      <p:sp>
        <p:nvSpPr>
          <p:cNvPr id="7" name="card"/>
          <p:cNvSpPr/>
          <p:nvPr/>
        </p:nvSpPr>
        <p:spPr>
          <a:xfrm>
            <a:off x="6400800" y="1371600"/>
            <a:ext cx="5212080" cy="356616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6"/>
          <p:cNvSpPr txBox="1"/>
          <p:nvPr/>
        </p:nvSpPr>
        <p:spPr>
          <a:xfrm>
            <a:off x="6766560" y="16002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いま（2026年）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2057400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chemeClr val="accent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約3割</a:t>
            </a:r>
            <a:endParaRPr lang="en-US" sz="5400" dirty="0"/>
          </a:p>
        </p:txBody>
      </p:sp>
      <p:sp>
        <p:nvSpPr>
          <p:cNvPr id="10" name="Text 8"/>
          <p:cNvSpPr txBox="1"/>
          <p:nvPr/>
        </p:nvSpPr>
        <p:spPr>
          <a:xfrm>
            <a:off x="6766560" y="3154680"/>
            <a:ext cx="4572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実家が農家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卒業後は就職が主流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情報源はスマホ・SNS・生成AI</a:t>
            </a:r>
            <a:endParaRPr lang="en-US" sz="18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2880360"/>
            <a:ext cx="502920" cy="50292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525780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皆さんの親より年上です。だからこそ、40年分の「変化」を話せます。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失敗と転機の40年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05840" y="3017520"/>
            <a:ext cx="10180015" cy="0"/>
          </a:xfrm>
          <a:prstGeom prst="line">
            <a:avLst/>
          </a:prstGeom>
          <a:noFill/>
          <a:ln w="38100">
            <a:solidFill>
              <a:srgbClr val="8A9BA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badge"/>
          <p:cNvSpPr/>
          <p:nvPr/>
        </p:nvSpPr>
        <p:spPr>
          <a:xfrm>
            <a:off x="713232" y="2724912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91440" y="16459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20歳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91440" y="356616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親元就農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1440" y="43434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家族経営の野菜農家へ</a:t>
            </a:r>
            <a:endParaRPr lang="en-US" sz="1300" dirty="0"/>
          </a:p>
        </p:txBody>
      </p:sp>
      <p:sp>
        <p:nvSpPr>
          <p:cNvPr id="8" name="badge"/>
          <p:cNvSpPr/>
          <p:nvPr/>
        </p:nvSpPr>
        <p:spPr>
          <a:xfrm>
            <a:off x="2749235" y="2724912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 txBox="1"/>
          <p:nvPr/>
        </p:nvSpPr>
        <p:spPr>
          <a:xfrm>
            <a:off x="2127443" y="16459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27歳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2127443" y="356616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経営を継ぐ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2127443" y="43434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事業承継・地域の役職</a:t>
            </a:r>
            <a:endParaRPr lang="en-US" sz="1300" dirty="0"/>
          </a:p>
        </p:txBody>
      </p:sp>
      <p:sp>
        <p:nvSpPr>
          <p:cNvPr id="12" name="badge"/>
          <p:cNvSpPr/>
          <p:nvPr/>
        </p:nvSpPr>
        <p:spPr>
          <a:xfrm>
            <a:off x="4785238" y="2724912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 txBox="1"/>
          <p:nvPr/>
        </p:nvSpPr>
        <p:spPr>
          <a:xfrm>
            <a:off x="4163446" y="16459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32歳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4163446" y="356616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雇用型の経営へ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163446" y="43434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4,800万円の設備投資</a:t>
            </a:r>
            <a:endParaRPr lang="en-US" sz="1300" dirty="0"/>
          </a:p>
        </p:txBody>
      </p:sp>
      <p:sp>
        <p:nvSpPr>
          <p:cNvPr id="16" name="badge"/>
          <p:cNvSpPr/>
          <p:nvPr/>
        </p:nvSpPr>
        <p:spPr>
          <a:xfrm>
            <a:off x="6821241" y="2724912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5"/>
          <p:cNvSpPr txBox="1"/>
          <p:nvPr/>
        </p:nvSpPr>
        <p:spPr>
          <a:xfrm>
            <a:off x="6199449" y="16459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37歳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6199449" y="356616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ベンチャーへ転職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6199449" y="43434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家業の外に出る決断</a:t>
            </a:r>
            <a:endParaRPr lang="en-US" sz="1300" dirty="0"/>
          </a:p>
        </p:txBody>
      </p:sp>
      <p:sp>
        <p:nvSpPr>
          <p:cNvPr id="20" name="badge"/>
          <p:cNvSpPr/>
          <p:nvPr/>
        </p:nvSpPr>
        <p:spPr>
          <a:xfrm>
            <a:off x="8857244" y="2724912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 txBox="1"/>
          <p:nvPr/>
        </p:nvSpPr>
        <p:spPr>
          <a:xfrm>
            <a:off x="8235452" y="16459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38歳</a:t>
            </a:r>
            <a:endParaRPr lang="en-US" sz="2400" dirty="0"/>
          </a:p>
        </p:txBody>
      </p:sp>
      <p:sp>
        <p:nvSpPr>
          <p:cNvPr id="22" name="Text 20"/>
          <p:cNvSpPr txBox="1"/>
          <p:nvPr/>
        </p:nvSpPr>
        <p:spPr>
          <a:xfrm>
            <a:off x="8235452" y="356616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農業法人の代表に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8235452" y="43434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組織づくり・人材育成</a:t>
            </a:r>
            <a:endParaRPr lang="en-US" sz="1300" dirty="0"/>
          </a:p>
        </p:txBody>
      </p:sp>
      <p:sp>
        <p:nvSpPr>
          <p:cNvPr id="24" name="badge"/>
          <p:cNvSpPr/>
          <p:nvPr/>
        </p:nvSpPr>
        <p:spPr>
          <a:xfrm>
            <a:off x="10893247" y="2724912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Text 23"/>
          <p:cNvSpPr txBox="1"/>
          <p:nvPr/>
        </p:nvSpPr>
        <p:spPr>
          <a:xfrm>
            <a:off x="10271455" y="16459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42歳</a:t>
            </a:r>
            <a:endParaRPr lang="en-US" sz="2400" dirty="0"/>
          </a:p>
        </p:txBody>
      </p:sp>
      <p:sp>
        <p:nvSpPr>
          <p:cNvPr id="26" name="Text 24"/>
          <p:cNvSpPr txBox="1"/>
          <p:nvPr/>
        </p:nvSpPr>
        <p:spPr>
          <a:xfrm>
            <a:off x="10271455" y="356616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農テラス設立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10271455" y="43434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コンサル・講演</a:t>
            </a:r>
            <a:endParaRPr lang="en-US" sz="1300" dirty="0"/>
          </a:p>
        </p:txBody>
      </p:sp>
      <p:sp>
        <p:nvSpPr>
          <p:cNvPr id="28" name="card"/>
          <p:cNvSpPr/>
          <p:nvPr/>
        </p:nvSpPr>
        <p:spPr>
          <a:xfrm>
            <a:off x="548640" y="5257800"/>
            <a:ext cx="11094415" cy="6858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Text 27"/>
          <p:cNvSpPr txBox="1"/>
          <p:nvPr/>
        </p:nvSpPr>
        <p:spPr>
          <a:xfrm>
            <a:off x="822960" y="525780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時代の変化：好景気が続く → 売上より利益 → 農業も企業化 → 食品・製造業の農業参入 → 組織より個人</a:t>
            </a:r>
            <a:endParaRPr lang="en-US" sz="15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じつは、失敗だらけの履歴書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352044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 txBox="1"/>
          <p:nvPr/>
        </p:nvSpPr>
        <p:spPr>
          <a:xfrm>
            <a:off x="777240" y="1645920"/>
            <a:ext cx="548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6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×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16459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学生時代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463040" y="2011680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勉強もスポーツもダメ</a:t>
            </a:r>
            <a:endParaRPr lang="en-US" sz="1600" dirty="0"/>
          </a:p>
        </p:txBody>
      </p:sp>
      <p:sp>
        <p:nvSpPr>
          <p:cNvPr id="7" name="card"/>
          <p:cNvSpPr/>
          <p:nvPr/>
        </p:nvSpPr>
        <p:spPr>
          <a:xfrm>
            <a:off x="4297680" y="1417320"/>
            <a:ext cx="352044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6"/>
          <p:cNvSpPr txBox="1"/>
          <p:nvPr/>
        </p:nvSpPr>
        <p:spPr>
          <a:xfrm>
            <a:off x="4526280" y="1645920"/>
            <a:ext cx="548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6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×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5212080" y="16459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農大時代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212080" y="2011680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やる気ゼロ</a:t>
            </a:r>
            <a:endParaRPr lang="en-US" sz="1600" dirty="0"/>
          </a:p>
        </p:txBody>
      </p:sp>
      <p:sp>
        <p:nvSpPr>
          <p:cNvPr id="11" name="card"/>
          <p:cNvSpPr/>
          <p:nvPr/>
        </p:nvSpPr>
        <p:spPr>
          <a:xfrm>
            <a:off x="8046720" y="1417320"/>
            <a:ext cx="352044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 txBox="1"/>
          <p:nvPr/>
        </p:nvSpPr>
        <p:spPr>
          <a:xfrm>
            <a:off x="8275320" y="1645920"/>
            <a:ext cx="548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6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×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8961120" y="16459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就農直後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0" y="2011680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お金がなくバイト漬け</a:t>
            </a:r>
            <a:endParaRPr lang="en-US" sz="1600" dirty="0"/>
          </a:p>
        </p:txBody>
      </p:sp>
      <p:sp>
        <p:nvSpPr>
          <p:cNvPr id="15" name="card"/>
          <p:cNvSpPr/>
          <p:nvPr/>
        </p:nvSpPr>
        <p:spPr>
          <a:xfrm>
            <a:off x="548640" y="3017520"/>
            <a:ext cx="352044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3246120"/>
            <a:ext cx="548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6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×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1463040" y="32461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恋愛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3611880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 err="1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結婚</a:t>
            </a:r>
            <a:r>
              <a:rPr lang="ja-JP" altLang="en-US" sz="16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に２断られる</a:t>
            </a:r>
            <a:endParaRPr lang="en-US" sz="1600" dirty="0"/>
          </a:p>
        </p:txBody>
      </p:sp>
      <p:sp>
        <p:nvSpPr>
          <p:cNvPr id="19" name="card"/>
          <p:cNvSpPr/>
          <p:nvPr/>
        </p:nvSpPr>
        <p:spPr>
          <a:xfrm>
            <a:off x="4297680" y="3017520"/>
            <a:ext cx="352044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8"/>
          <p:cNvSpPr txBox="1"/>
          <p:nvPr/>
        </p:nvSpPr>
        <p:spPr>
          <a:xfrm>
            <a:off x="4526280" y="3246120"/>
            <a:ext cx="548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6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×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5212080" y="32461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ナス栽培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212080" y="3611880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病害虫と土づくりで失敗</a:t>
            </a:r>
            <a:endParaRPr lang="en-US" sz="1600" dirty="0"/>
          </a:p>
        </p:txBody>
      </p:sp>
      <p:sp>
        <p:nvSpPr>
          <p:cNvPr id="23" name="card"/>
          <p:cNvSpPr/>
          <p:nvPr/>
        </p:nvSpPr>
        <p:spPr>
          <a:xfrm>
            <a:off x="8046720" y="3017520"/>
            <a:ext cx="352044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" name="Text 22"/>
          <p:cNvSpPr txBox="1"/>
          <p:nvPr/>
        </p:nvSpPr>
        <p:spPr>
          <a:xfrm>
            <a:off x="8275320" y="3246120"/>
            <a:ext cx="548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6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×</a:t>
            </a:r>
            <a:endParaRPr lang="en-US" sz="4000" dirty="0"/>
          </a:p>
        </p:txBody>
      </p:sp>
      <p:sp>
        <p:nvSpPr>
          <p:cNvPr id="25" name="Text 23"/>
          <p:cNvSpPr txBox="1"/>
          <p:nvPr/>
        </p:nvSpPr>
        <p:spPr>
          <a:xfrm>
            <a:off x="8961120" y="32461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経営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8961120" y="3611880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借金で37歳まで火の車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480060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それでも、いまが一番楽しい。失敗しても、人生は続きます。</a:t>
            </a:r>
            <a:endParaRPr lang="en-US" sz="24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1945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400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PART 1</a:t>
            </a:r>
            <a:endParaRPr lang="en-US" sz="18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8346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2035年を「読む」</a:t>
            </a:r>
            <a:endParaRPr lang="en-US" sz="44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411480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chemeClr val="accent4"/>
                </a:solidFill>
              </a:rPr>
              <a:t>未来は当てるものではなく、読む練習をするもの</a:t>
            </a:r>
            <a:endParaRPr lang="en-US" sz="2000" dirty="0"/>
          </a:p>
        </p:txBody>
      </p:sp>
      <p:sp>
        <p:nvSpPr>
          <p:cNvPr id="5" name="sun"/>
          <p:cNvSpPr/>
          <p:nvPr/>
        </p:nvSpPr>
        <p:spPr>
          <a:xfrm>
            <a:off x="8503920" y="1463040"/>
            <a:ext cx="4206240" cy="42062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clockFace"/>
          <p:cNvSpPr/>
          <p:nvPr/>
        </p:nvSpPr>
        <p:spPr>
          <a:xfrm>
            <a:off x="9235440" y="2194560"/>
            <a:ext cx="2743200" cy="2743200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Shape 5"/>
          <p:cNvSpPr/>
          <p:nvPr/>
        </p:nvSpPr>
        <p:spPr>
          <a:xfrm flipV="1">
            <a:off x="10607040" y="2290572"/>
            <a:ext cx="914" cy="205740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Shape 6"/>
          <p:cNvSpPr/>
          <p:nvPr/>
        </p:nvSpPr>
        <p:spPr>
          <a:xfrm flipV="1">
            <a:off x="11196828" y="2461468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 flipV="1">
            <a:off x="11628583" y="2928366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11676888" y="3566160"/>
            <a:ext cx="205740" cy="914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Shape 9"/>
          <p:cNvSpPr/>
          <p:nvPr/>
        </p:nvSpPr>
        <p:spPr>
          <a:xfrm>
            <a:off x="11628583" y="4155948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Shape 10"/>
          <p:cNvSpPr/>
          <p:nvPr/>
        </p:nvSpPr>
        <p:spPr>
          <a:xfrm>
            <a:off x="11196828" y="4587703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Shape 11"/>
          <p:cNvSpPr/>
          <p:nvPr/>
        </p:nvSpPr>
        <p:spPr>
          <a:xfrm>
            <a:off x="10607040" y="4636008"/>
            <a:ext cx="914" cy="205740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 flipH="1">
            <a:off x="9969246" y="4587703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Shape 13"/>
          <p:cNvSpPr/>
          <p:nvPr/>
        </p:nvSpPr>
        <p:spPr>
          <a:xfrm flipH="1">
            <a:off x="9502348" y="4155948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Shape 14"/>
          <p:cNvSpPr/>
          <p:nvPr/>
        </p:nvSpPr>
        <p:spPr>
          <a:xfrm flipH="1">
            <a:off x="9331452" y="3566160"/>
            <a:ext cx="205740" cy="914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Shape 15"/>
          <p:cNvSpPr/>
          <p:nvPr/>
        </p:nvSpPr>
        <p:spPr>
          <a:xfrm>
            <a:off x="9502348" y="2928366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Shape 16"/>
          <p:cNvSpPr/>
          <p:nvPr/>
        </p:nvSpPr>
        <p:spPr>
          <a:xfrm>
            <a:off x="9969246" y="2461468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Shape 17"/>
          <p:cNvSpPr/>
          <p:nvPr/>
        </p:nvSpPr>
        <p:spPr>
          <a:xfrm>
            <a:off x="10607040" y="3566160"/>
            <a:ext cx="914" cy="685800"/>
          </a:xfrm>
          <a:prstGeom prst="line">
            <a:avLst/>
          </a:prstGeom>
          <a:noFill/>
          <a:ln w="889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Shape 18"/>
          <p:cNvSpPr/>
          <p:nvPr/>
        </p:nvSpPr>
        <p:spPr>
          <a:xfrm flipV="1">
            <a:off x="10607040" y="2537460"/>
            <a:ext cx="914" cy="102870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Shape 19"/>
          <p:cNvSpPr/>
          <p:nvPr/>
        </p:nvSpPr>
        <p:spPr>
          <a:xfrm>
            <a:off x="10442448" y="3401568"/>
            <a:ext cx="329184" cy="32918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 txBox="1"/>
          <p:nvPr/>
        </p:nvSpPr>
        <p:spPr>
          <a:xfrm>
            <a:off x="9235440" y="51206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いまのあなた＝朝6時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未来を読む3ステップ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33832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badge"/>
          <p:cNvSpPr/>
          <p:nvPr/>
        </p:nvSpPr>
        <p:spPr>
          <a:xfrm>
            <a:off x="822960" y="16459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822960" y="1645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423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事実（数字）を見る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ニュースや統計の数字</a:t>
            </a:r>
            <a:endParaRPr lang="en-US" sz="15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2" y="2286000"/>
            <a:ext cx="274320" cy="274320"/>
          </a:xfrm>
          <a:prstGeom prst="rect">
            <a:avLst/>
          </a:prstGeom>
        </p:spPr>
      </p:pic>
      <p:sp>
        <p:nvSpPr>
          <p:cNvPr id="9" name="card"/>
          <p:cNvSpPr/>
          <p:nvPr/>
        </p:nvSpPr>
        <p:spPr>
          <a:xfrm>
            <a:off x="4343400" y="1417320"/>
            <a:ext cx="33832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badge"/>
          <p:cNvSpPr/>
          <p:nvPr/>
        </p:nvSpPr>
        <p:spPr>
          <a:xfrm>
            <a:off x="4617720" y="16459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8"/>
          <p:cNvSpPr txBox="1"/>
          <p:nvPr/>
        </p:nvSpPr>
        <p:spPr>
          <a:xfrm>
            <a:off x="4617720" y="1645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4617720" y="2423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変化の方向を読む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4617720" y="28803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増える？減る？どこへ向かう？</a:t>
            </a:r>
            <a:endParaRPr lang="en-US" sz="15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832" y="2286000"/>
            <a:ext cx="274320" cy="274320"/>
          </a:xfrm>
          <a:prstGeom prst="rect">
            <a:avLst/>
          </a:prstGeom>
        </p:spPr>
      </p:pic>
      <p:sp>
        <p:nvSpPr>
          <p:cNvPr id="15" name="card"/>
          <p:cNvSpPr/>
          <p:nvPr/>
        </p:nvSpPr>
        <p:spPr>
          <a:xfrm>
            <a:off x="8138160" y="1417320"/>
            <a:ext cx="33832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badge"/>
          <p:cNvSpPr/>
          <p:nvPr/>
        </p:nvSpPr>
        <p:spPr>
          <a:xfrm>
            <a:off x="8412480" y="16459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3"/>
          <p:cNvSpPr txBox="1"/>
          <p:nvPr/>
        </p:nvSpPr>
        <p:spPr>
          <a:xfrm>
            <a:off x="8412480" y="1645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4"/>
          <p:cNvSpPr txBox="1"/>
          <p:nvPr/>
        </p:nvSpPr>
        <p:spPr>
          <a:xfrm>
            <a:off x="8412480" y="2423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自分への影響を考える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8412480" y="28803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だから、自分はどうする？</a:t>
            </a:r>
            <a:endParaRPr lang="en-US" sz="1500" dirty="0"/>
          </a:p>
        </p:txBody>
      </p:sp>
      <p:sp>
        <p:nvSpPr>
          <p:cNvPr id="20" name="Text 16"/>
          <p:cNvSpPr txBox="1"/>
          <p:nvPr/>
        </p:nvSpPr>
        <p:spPr>
          <a:xfrm>
            <a:off x="548640" y="38404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例えば…</a:t>
            </a:r>
            <a:endParaRPr lang="en-US" sz="1600" dirty="0"/>
          </a:p>
        </p:txBody>
      </p:sp>
      <p:sp>
        <p:nvSpPr>
          <p:cNvPr id="21" name="card"/>
          <p:cNvSpPr/>
          <p:nvPr/>
        </p:nvSpPr>
        <p:spPr>
          <a:xfrm>
            <a:off x="548640" y="4297680"/>
            <a:ext cx="3383280" cy="1280160"/>
          </a:xfrm>
          <a:prstGeom prst="roundRect">
            <a:avLst>
              <a:gd name="adj" fmla="val 857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Shape 18"/>
          <p:cNvSpPr/>
          <p:nvPr/>
        </p:nvSpPr>
        <p:spPr>
          <a:xfrm>
            <a:off x="548640" y="4297680"/>
            <a:ext cx="3383280" cy="1280160"/>
          </a:xfrm>
          <a:prstGeom prst="roundRect">
            <a:avLst>
              <a:gd name="adj" fmla="val 8571"/>
            </a:avLst>
          </a:prstGeom>
          <a:ln w="12700">
            <a:solidFill>
              <a:srgbClr val="8A9BA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19"/>
          <p:cNvSpPr txBox="1"/>
          <p:nvPr/>
        </p:nvSpPr>
        <p:spPr>
          <a:xfrm>
            <a:off x="777240" y="4297680"/>
            <a:ext cx="2926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農家が減っている</a:t>
            </a:r>
            <a:endParaRPr lang="en-US" sz="1700" dirty="0"/>
          </a:p>
        </p:txBody>
      </p:sp>
      <p:sp>
        <p:nvSpPr>
          <p:cNvPr id="24" name="card"/>
          <p:cNvSpPr/>
          <p:nvPr/>
        </p:nvSpPr>
        <p:spPr>
          <a:xfrm>
            <a:off x="4343400" y="4297680"/>
            <a:ext cx="3383280" cy="1280160"/>
          </a:xfrm>
          <a:prstGeom prst="roundRect">
            <a:avLst>
              <a:gd name="adj" fmla="val 857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Shape 21"/>
          <p:cNvSpPr/>
          <p:nvPr/>
        </p:nvSpPr>
        <p:spPr>
          <a:xfrm>
            <a:off x="4343400" y="4297680"/>
            <a:ext cx="3383280" cy="1280160"/>
          </a:xfrm>
          <a:prstGeom prst="roundRect">
            <a:avLst>
              <a:gd name="adj" fmla="val 8571"/>
            </a:avLst>
          </a:prstGeom>
          <a:ln w="12700">
            <a:solidFill>
              <a:srgbClr val="8A9BA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2"/>
          <p:cNvSpPr txBox="1"/>
          <p:nvPr/>
        </p:nvSpPr>
        <p:spPr>
          <a:xfrm>
            <a:off x="4572000" y="4297680"/>
            <a:ext cx="2926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1人あたりの田畑が広がる</a:t>
            </a:r>
            <a:endParaRPr lang="en-US" sz="1700" dirty="0"/>
          </a:p>
        </p:txBody>
      </p:sp>
      <p:sp>
        <p:nvSpPr>
          <p:cNvPr id="27" name="card"/>
          <p:cNvSpPr/>
          <p:nvPr/>
        </p:nvSpPr>
        <p:spPr>
          <a:xfrm>
            <a:off x="8138160" y="4297680"/>
            <a:ext cx="3383280" cy="1280160"/>
          </a:xfrm>
          <a:prstGeom prst="roundRect">
            <a:avLst>
              <a:gd name="adj" fmla="val 8571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8" name="Shape 24"/>
          <p:cNvSpPr/>
          <p:nvPr/>
        </p:nvSpPr>
        <p:spPr>
          <a:xfrm>
            <a:off x="8138160" y="4297680"/>
            <a:ext cx="3383280" cy="1280160"/>
          </a:xfrm>
          <a:prstGeom prst="roundRect">
            <a:avLst>
              <a:gd name="adj" fmla="val 8571"/>
            </a:avLst>
          </a:prstGeom>
          <a:ln w="12700">
            <a:solidFill>
              <a:srgbClr val="8A9BA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Text 25"/>
          <p:cNvSpPr txBox="1"/>
          <p:nvPr/>
        </p:nvSpPr>
        <p:spPr>
          <a:xfrm>
            <a:off x="8366760" y="4297680"/>
            <a:ext cx="2926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機械・経営・人を動かせる人が必要になる</a:t>
            </a:r>
            <a:endParaRPr lang="en-US" sz="17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世の中を見る「7つの視点」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3063240" y="2743200"/>
            <a:ext cx="1920240" cy="192024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 txBox="1"/>
          <p:nvPr/>
        </p:nvSpPr>
        <p:spPr>
          <a:xfrm>
            <a:off x="3063240" y="2743200"/>
            <a:ext cx="1920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2035</a:t>
            </a:r>
            <a:endParaRPr lang="en-US" sz="3000" dirty="0"/>
          </a:p>
          <a:p>
            <a:pPr marL="0" indent="0" algn="ctr">
              <a:buNone/>
            </a:pPr>
            <a:r>
              <a:rPr lang="en-US" sz="1500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の世の中</a:t>
            </a:r>
            <a:endParaRPr lang="en-US" sz="3000" dirty="0"/>
          </a:p>
        </p:txBody>
      </p:sp>
      <p:sp>
        <p:nvSpPr>
          <p:cNvPr id="5" name="iconCircle"/>
          <p:cNvSpPr/>
          <p:nvPr/>
        </p:nvSpPr>
        <p:spPr>
          <a:xfrm>
            <a:off x="3611880" y="1078992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850" y="1292962"/>
            <a:ext cx="395021" cy="395021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291840" y="192024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社会</a:t>
            </a:r>
            <a:endParaRPr lang="en-US" sz="1500" dirty="0"/>
          </a:p>
        </p:txBody>
      </p:sp>
      <p:sp>
        <p:nvSpPr>
          <p:cNvPr id="8" name="iconCircle"/>
          <p:cNvSpPr/>
          <p:nvPr/>
        </p:nvSpPr>
        <p:spPr>
          <a:xfrm>
            <a:off x="5220420" y="1853624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390" y="2067594"/>
            <a:ext cx="395021" cy="39502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900380" y="269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経済</a:t>
            </a:r>
            <a:endParaRPr lang="en-US" sz="1500" dirty="0"/>
          </a:p>
        </p:txBody>
      </p:sp>
      <p:sp>
        <p:nvSpPr>
          <p:cNvPr id="11" name="iconCircle"/>
          <p:cNvSpPr/>
          <p:nvPr/>
        </p:nvSpPr>
        <p:spPr>
          <a:xfrm>
            <a:off x="5617697" y="3594207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1666" y="3808176"/>
            <a:ext cx="395021" cy="395021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297657" y="4435455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政治</a:t>
            </a:r>
            <a:endParaRPr lang="en-US" sz="1500" dirty="0"/>
          </a:p>
        </p:txBody>
      </p:sp>
      <p:sp>
        <p:nvSpPr>
          <p:cNvPr id="14" name="iconCircle"/>
          <p:cNvSpPr/>
          <p:nvPr/>
        </p:nvSpPr>
        <p:spPr>
          <a:xfrm>
            <a:off x="4504552" y="4990045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8522" y="5204015"/>
            <a:ext cx="395021" cy="395021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4184512" y="5831293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技術</a:t>
            </a:r>
            <a:endParaRPr lang="en-US" sz="1500" dirty="0"/>
          </a:p>
        </p:txBody>
      </p:sp>
      <p:sp>
        <p:nvSpPr>
          <p:cNvPr id="17" name="iconCircle"/>
          <p:cNvSpPr/>
          <p:nvPr/>
        </p:nvSpPr>
        <p:spPr>
          <a:xfrm>
            <a:off x="2719208" y="4990045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3177" y="5204015"/>
            <a:ext cx="395021" cy="395021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2399168" y="5831293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気候</a:t>
            </a:r>
            <a:endParaRPr lang="en-US" sz="1500" dirty="0"/>
          </a:p>
        </p:txBody>
      </p:sp>
      <p:sp>
        <p:nvSpPr>
          <p:cNvPr id="20" name="iconCircle"/>
          <p:cNvSpPr/>
          <p:nvPr/>
        </p:nvSpPr>
        <p:spPr>
          <a:xfrm>
            <a:off x="1606063" y="3594207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0033" y="3808176"/>
            <a:ext cx="395021" cy="395021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1286023" y="4435455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市場</a:t>
            </a:r>
            <a:endParaRPr lang="en-US" sz="1500" dirty="0"/>
          </a:p>
        </p:txBody>
      </p:sp>
      <p:sp>
        <p:nvSpPr>
          <p:cNvPr id="23" name="iconCircle"/>
          <p:cNvSpPr/>
          <p:nvPr/>
        </p:nvSpPr>
        <p:spPr>
          <a:xfrm>
            <a:off x="2003340" y="1853624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17310" y="2067594"/>
            <a:ext cx="395021" cy="395021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683300" y="269487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働き方</a:t>
            </a:r>
            <a:endParaRPr lang="en-US" sz="1500" dirty="0"/>
          </a:p>
        </p:txBody>
      </p:sp>
      <p:sp>
        <p:nvSpPr>
          <p:cNvPr id="26" name="card"/>
          <p:cNvSpPr/>
          <p:nvPr/>
        </p:nvSpPr>
        <p:spPr>
          <a:xfrm>
            <a:off x="7589520" y="1554480"/>
            <a:ext cx="4023360" cy="4206240"/>
          </a:xfrm>
          <a:prstGeom prst="roundRect">
            <a:avLst>
              <a:gd name="adj" fmla="val 272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Text 18"/>
          <p:cNvSpPr txBox="1"/>
          <p:nvPr/>
        </p:nvSpPr>
        <p:spPr>
          <a:xfrm>
            <a:off x="7863840" y="178308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1つのニュースを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7つの角度から見る</a:t>
            </a:r>
            <a:endParaRPr lang="en-US" sz="2200" dirty="0"/>
          </a:p>
        </p:txBody>
      </p:sp>
      <p:sp>
        <p:nvSpPr>
          <p:cNvPr id="28" name="Text 19"/>
          <p:cNvSpPr txBox="1"/>
          <p:nvPr/>
        </p:nvSpPr>
        <p:spPr>
          <a:xfrm>
            <a:off x="7863840" y="2926080"/>
            <a:ext cx="3566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この後、7つの視点ごとに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事実（数字）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2035年の予測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あなたへの問い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の順に見ていきます。</a:t>
            </a:r>
            <a:endParaRPr lang="en-US" sz="16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① 社会：作る人が、急速に減っている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5120640" cy="4434840"/>
          </a:xfrm>
          <a:prstGeom prst="roundRect">
            <a:avLst>
              <a:gd name="adj" fmla="val 247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iconCircle"/>
          <p:cNvSpPr/>
          <p:nvPr/>
        </p:nvSpPr>
        <p:spPr>
          <a:xfrm>
            <a:off x="868680" y="169164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" y="1869948"/>
            <a:ext cx="329184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68680" y="25603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102万人</a:t>
            </a:r>
            <a:endParaRPr lang="en-US" sz="64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379476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基幹的農業従事者（2025年）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448056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5年で25%減（過去最大の減少率）。平均年齢67.6歳</a:t>
            </a:r>
            <a:endParaRPr lang="en-US" sz="1500" dirty="0"/>
          </a:p>
        </p:txBody>
      </p:sp>
      <p:sp>
        <p:nvSpPr>
          <p:cNvPr id="9" name="card"/>
          <p:cNvSpPr/>
          <p:nvPr/>
        </p:nvSpPr>
        <p:spPr>
          <a:xfrm>
            <a:off x="6035040" y="1417320"/>
            <a:ext cx="5608015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6355080" y="1645920"/>
            <a:ext cx="4967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山下の予測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355080" y="2057400"/>
            <a:ext cx="49679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2035年、農家は今の半分になる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6035040" y="3749040"/>
            <a:ext cx="5608015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25400">
            <a:solidFill>
              <a:srgbClr val="F28C3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 txBox="1"/>
          <p:nvPr/>
        </p:nvSpPr>
        <p:spPr>
          <a:xfrm>
            <a:off x="6355080" y="3977640"/>
            <a:ext cx="4967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考えてみよう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6355080" y="4389120"/>
            <a:ext cx="49679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 err="1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作る人が半分になったら</a:t>
            </a:r>
            <a:r>
              <a:rPr lang="en-US" sz="21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、</a:t>
            </a:r>
          </a:p>
          <a:p>
            <a:pPr marL="0" indent="0">
              <a:buNone/>
            </a:pPr>
            <a:r>
              <a:rPr lang="en-US" sz="2100" b="1" dirty="0" err="1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誰が、どうやって食べ物を作る</a:t>
            </a:r>
            <a:r>
              <a:rPr lang="en-US" sz="21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？</a:t>
            </a:r>
            <a:endParaRPr lang="en-US" sz="21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5332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出典：農林水産省「2025年農林業センサス」（概数値）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② 経済：「食べ物は安い」が終わりつつある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5120640" cy="4434840"/>
          </a:xfrm>
          <a:prstGeom prst="roundRect">
            <a:avLst>
              <a:gd name="adj" fmla="val 247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iconCircle"/>
          <p:cNvSpPr/>
          <p:nvPr/>
        </p:nvSpPr>
        <p:spPr>
          <a:xfrm>
            <a:off x="868680" y="169164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" y="1869948"/>
            <a:ext cx="329184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68680" y="25603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約2倍</a:t>
            </a:r>
            <a:endParaRPr lang="en-US" sz="64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379476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スーパーのお米5kg</a:t>
            </a:r>
          </a:p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（2024年初め→2025年）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448056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約2,000円台から4,000円台へ。物価高・円安で食のコストが上昇</a:t>
            </a:r>
            <a:endParaRPr lang="en-US" sz="1500" dirty="0"/>
          </a:p>
        </p:txBody>
      </p:sp>
      <p:sp>
        <p:nvSpPr>
          <p:cNvPr id="9" name="card"/>
          <p:cNvSpPr/>
          <p:nvPr/>
        </p:nvSpPr>
        <p:spPr>
          <a:xfrm>
            <a:off x="6035040" y="1417320"/>
            <a:ext cx="5608015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6355080" y="1645920"/>
            <a:ext cx="4967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山下の予測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355080" y="2057400"/>
            <a:ext cx="49679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食に対する消費者の意識が変わる。食の重要度が上がる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6035040" y="3749040"/>
            <a:ext cx="5608015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25400">
            <a:solidFill>
              <a:srgbClr val="F28C3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 txBox="1"/>
          <p:nvPr/>
        </p:nvSpPr>
        <p:spPr>
          <a:xfrm>
            <a:off x="6355080" y="3977640"/>
            <a:ext cx="4967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考えてみよう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6355080" y="4389120"/>
            <a:ext cx="49679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 err="1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安い食べ物が当たり前じゃなくなったら</a:t>
            </a:r>
            <a:endParaRPr lang="en-US" sz="2100" b="1" dirty="0">
              <a:solidFill>
                <a:schemeClr val="tx1"/>
              </a:solidFill>
              <a:latin typeface="Yu Gothic" pitchFamily="34" charset="0"/>
              <a:ea typeface="Yu Gothic" pitchFamily="34" charset="-122"/>
              <a:cs typeface="Yu Gothic" pitchFamily="34" charset="-120"/>
            </a:endParaRPr>
          </a:p>
          <a:p>
            <a:pPr marL="0" indent="0">
              <a:buNone/>
            </a:pPr>
            <a:r>
              <a:rPr lang="en-US" sz="2100" b="1" dirty="0" err="1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あなたは何を選ぶ</a:t>
            </a:r>
            <a:r>
              <a:rPr lang="en-US" sz="21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？</a:t>
            </a:r>
            <a:endParaRPr lang="en-US" sz="21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5332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出典：農林水産省「スーパーでの販売数量・価格の推移」（2025年12月に過去最高5kg 4,335円）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③ 政治：農業が「国の守り」の話になった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5120640" cy="4434840"/>
          </a:xfrm>
          <a:prstGeom prst="roundRect">
            <a:avLst>
              <a:gd name="adj" fmla="val 247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iconCircle"/>
          <p:cNvSpPr/>
          <p:nvPr/>
        </p:nvSpPr>
        <p:spPr>
          <a:xfrm>
            <a:off x="868680" y="169164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" y="1869948"/>
            <a:ext cx="329184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68680" y="25603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37%</a:t>
            </a:r>
            <a:endParaRPr lang="en-US" sz="64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379476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 err="1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日本の食料自給率</a:t>
            </a:r>
            <a:endParaRPr lang="en-US" sz="1700" b="1" dirty="0">
              <a:solidFill>
                <a:schemeClr val="bg1"/>
              </a:solidFill>
              <a:latin typeface="Meiryo" pitchFamily="34" charset="0"/>
              <a:ea typeface="Meiryo" pitchFamily="34" charset="-122"/>
              <a:cs typeface="Meiryo" pitchFamily="34" charset="-120"/>
            </a:endParaRPr>
          </a:p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（カロリーベース・2025年度）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448056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2024年、農業の憲法「食料・農業・農村基本法」が25年ぶりに改正。柱は食料安全保障</a:t>
            </a:r>
            <a:endParaRPr lang="en-US" sz="1500" dirty="0"/>
          </a:p>
        </p:txBody>
      </p:sp>
      <p:sp>
        <p:nvSpPr>
          <p:cNvPr id="9" name="card"/>
          <p:cNvSpPr/>
          <p:nvPr/>
        </p:nvSpPr>
        <p:spPr>
          <a:xfrm>
            <a:off x="6035040" y="1417320"/>
            <a:ext cx="5608015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6355080" y="1645920"/>
            <a:ext cx="4967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山下の予測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355080" y="2057400"/>
            <a:ext cx="49679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農業が、安全保障の要になる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6035040" y="3749040"/>
            <a:ext cx="5608015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25400">
            <a:solidFill>
              <a:srgbClr val="F28C3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 txBox="1"/>
          <p:nvPr/>
        </p:nvSpPr>
        <p:spPr>
          <a:xfrm>
            <a:off x="6355080" y="3977640"/>
            <a:ext cx="4967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考えてみよう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6355080" y="4389120"/>
            <a:ext cx="49679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食料を守るのは、誰の仕事だろう？</a:t>
            </a:r>
            <a:endParaRPr lang="en-US" sz="21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5332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出典：農林水産省「食料自給率」（2026年8月公表）、改正食料・農業・農村基本法（2024年）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④ 技術：AIは、もう「みんなの道具」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5120640" cy="4434840"/>
          </a:xfrm>
          <a:prstGeom prst="roundRect">
            <a:avLst>
              <a:gd name="adj" fmla="val 247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iconCircle"/>
          <p:cNvSpPr/>
          <p:nvPr/>
        </p:nvSpPr>
        <p:spPr>
          <a:xfrm>
            <a:off x="868680" y="169164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" y="1869948"/>
            <a:ext cx="329184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68680" y="25603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84.5%</a:t>
            </a:r>
            <a:endParaRPr lang="en-US" sz="64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379476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大学生の生成AI継続利用率（2026年）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448056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前年57.7%から急増。使えないと「困る」学生も8割超</a:t>
            </a:r>
            <a:endParaRPr lang="en-US" sz="1500" dirty="0"/>
          </a:p>
        </p:txBody>
      </p:sp>
      <p:sp>
        <p:nvSpPr>
          <p:cNvPr id="9" name="card"/>
          <p:cNvSpPr/>
          <p:nvPr/>
        </p:nvSpPr>
        <p:spPr>
          <a:xfrm>
            <a:off x="6035040" y="1417320"/>
            <a:ext cx="5608015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6355080" y="1645920"/>
            <a:ext cx="4967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2035年の変化（仮説）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096000" y="2057400"/>
            <a:ext cx="591281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作業は機械とAIへ</a:t>
            </a: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</a:p>
          <a:p>
            <a:pPr marL="0" indent="0">
              <a:buNone/>
            </a:pPr>
            <a:endParaRPr lang="en-US" sz="2400" b="1" dirty="0">
              <a:solidFill>
                <a:schemeClr val="tx2"/>
              </a:solidFill>
              <a:latin typeface="Yu Gothic" pitchFamily="34" charset="0"/>
              <a:ea typeface="Yu Gothic" pitchFamily="34" charset="-122"/>
              <a:cs typeface="Yu Gothic" pitchFamily="34" charset="-120"/>
            </a:endParaRPr>
          </a:p>
          <a:p>
            <a:pPr marL="0" indent="0">
              <a:buNone/>
            </a:pPr>
            <a:r>
              <a:rPr lang="en-US" sz="2400" b="1" dirty="0" err="1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人は「判断・段取り・人を動かす」仕事へ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6035040" y="3749040"/>
            <a:ext cx="5608015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25400">
            <a:solidFill>
              <a:srgbClr val="F28C3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 txBox="1"/>
          <p:nvPr/>
        </p:nvSpPr>
        <p:spPr>
          <a:xfrm>
            <a:off x="6355080" y="3977640"/>
            <a:ext cx="4967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考えてみよう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6355080" y="4389120"/>
            <a:ext cx="49679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AIにはできない、あなたにしかできない仕事は何？</a:t>
            </a:r>
            <a:endParaRPr lang="en-US" sz="21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5332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出典：産業能率大学「学生メディア・コンテンツ利用調査2026 ―生成AI編―」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⑤ 気候：猛暑は「たまに」から「毎年」へ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5120640" cy="4434840"/>
          </a:xfrm>
          <a:prstGeom prst="roundRect">
            <a:avLst>
              <a:gd name="adj" fmla="val 247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iconCircle"/>
          <p:cNvSpPr/>
          <p:nvPr/>
        </p:nvSpPr>
        <p:spPr>
          <a:xfrm>
            <a:off x="868680" y="169164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" y="1869948"/>
            <a:ext cx="329184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68680" y="25603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+2.36℃</a:t>
            </a:r>
            <a:endParaRPr lang="en-US" sz="64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379476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2025年夏の日本の平均気温（平年差）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448056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3年連続で観測史上最高を更新</a:t>
            </a:r>
            <a:endParaRPr lang="en-US" sz="1500" dirty="0"/>
          </a:p>
        </p:txBody>
      </p:sp>
      <p:sp>
        <p:nvSpPr>
          <p:cNvPr id="9" name="card"/>
          <p:cNvSpPr/>
          <p:nvPr/>
        </p:nvSpPr>
        <p:spPr>
          <a:xfrm>
            <a:off x="6035040" y="1417320"/>
            <a:ext cx="5608015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6355080" y="1645920"/>
            <a:ext cx="4967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2035年の変化（仮説）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355080" y="2057400"/>
            <a:ext cx="49679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産地・品種・作り方が変わる</a:t>
            </a: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</a:p>
          <a:p>
            <a:pPr marL="0" indent="0">
              <a:buNone/>
            </a:pPr>
            <a:r>
              <a:rPr lang="en-US" sz="2400" b="1" dirty="0" err="1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暑さに強い技術と経営が武器になる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6035040" y="3749040"/>
            <a:ext cx="5608015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25400">
            <a:solidFill>
              <a:srgbClr val="F28C3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 txBox="1"/>
          <p:nvPr/>
        </p:nvSpPr>
        <p:spPr>
          <a:xfrm>
            <a:off x="6355080" y="3977640"/>
            <a:ext cx="4967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考えてみよう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6355080" y="4389120"/>
            <a:ext cx="519129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2035年の熊本の畑では、何が育っている？</a:t>
            </a:r>
            <a:endParaRPr lang="en-US" sz="21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5332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出典：気象庁（日本気象協会まとめ）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⑥ 市場：国内は縮み、世界は広がる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5120640" cy="4434840"/>
          </a:xfrm>
          <a:prstGeom prst="roundRect">
            <a:avLst>
              <a:gd name="adj" fmla="val 247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iconCircle"/>
          <p:cNvSpPr/>
          <p:nvPr/>
        </p:nvSpPr>
        <p:spPr>
          <a:xfrm>
            <a:off x="868680" y="169164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" y="1869948"/>
            <a:ext cx="329184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68680" y="25603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1.5倍</a:t>
            </a:r>
            <a:endParaRPr lang="en-US" sz="64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379476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世界の飲食料市場（2015年→2030年推計）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448056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890兆円→1,360兆円。アジアは約1.9倍</a:t>
            </a:r>
            <a:endParaRPr lang="en-US" sz="1500" dirty="0"/>
          </a:p>
        </p:txBody>
      </p:sp>
      <p:sp>
        <p:nvSpPr>
          <p:cNvPr id="9" name="card"/>
          <p:cNvSpPr/>
          <p:nvPr/>
        </p:nvSpPr>
        <p:spPr>
          <a:xfrm>
            <a:off x="6035040" y="1417320"/>
            <a:ext cx="5608015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6355080" y="1645920"/>
            <a:ext cx="4967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2035年の変化（仮説）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355080" y="2057400"/>
            <a:ext cx="49679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輸出・加工・外食など</a:t>
            </a: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、</a:t>
            </a:r>
          </a:p>
          <a:p>
            <a:pPr marL="0" indent="0">
              <a:buNone/>
            </a:pPr>
            <a:r>
              <a:rPr lang="en-US" sz="2400" b="1" dirty="0" err="1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農業の外側に仕事が生まれる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6035040" y="3749040"/>
            <a:ext cx="5608015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25400">
            <a:solidFill>
              <a:srgbClr val="F28C3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 txBox="1"/>
          <p:nvPr/>
        </p:nvSpPr>
        <p:spPr>
          <a:xfrm>
            <a:off x="6355080" y="3977640"/>
            <a:ext cx="4967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考えてみよう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6355080" y="4389120"/>
            <a:ext cx="5199611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伸びる市場で、熊本の農業は何ができる？</a:t>
            </a:r>
            <a:endParaRPr lang="en-US" sz="21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5332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出典：農林水産政策研究所「世界の飲食料市場規模の推計」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⑦ 働き方：「一生一社」は当たり前じゃない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5120640" cy="4434840"/>
          </a:xfrm>
          <a:prstGeom prst="roundRect">
            <a:avLst>
              <a:gd name="adj" fmla="val 247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iconCircle"/>
          <p:cNvSpPr/>
          <p:nvPr/>
        </p:nvSpPr>
        <p:spPr>
          <a:xfrm>
            <a:off x="868680" y="169164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88" y="1869948"/>
            <a:ext cx="329184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68680" y="25603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33.8%</a:t>
            </a:r>
            <a:endParaRPr lang="en-US" sz="64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379476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大卒就職者の3年以内離職率（2022年3月卒）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448056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「1社で定年まで働きたい」20代は38.1%</a:t>
            </a:r>
            <a:endParaRPr lang="en-US" sz="1500" dirty="0"/>
          </a:p>
        </p:txBody>
      </p:sp>
      <p:sp>
        <p:nvSpPr>
          <p:cNvPr id="9" name="card"/>
          <p:cNvSpPr/>
          <p:nvPr/>
        </p:nvSpPr>
        <p:spPr>
          <a:xfrm>
            <a:off x="6035040" y="1417320"/>
            <a:ext cx="5608015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6355080" y="1645920"/>
            <a:ext cx="4967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2035年の変化（仮説）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355080" y="2057400"/>
            <a:ext cx="49679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一生一社から</a:t>
            </a: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、</a:t>
            </a:r>
          </a:p>
          <a:p>
            <a:pPr marL="0" indent="0">
              <a:buNone/>
            </a:pPr>
            <a:r>
              <a:rPr lang="en-US" sz="2400" b="1" dirty="0" err="1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経験を積み重ねる働き方へ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6035040" y="3749040"/>
            <a:ext cx="5608015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25400">
            <a:solidFill>
              <a:srgbClr val="F28C3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 txBox="1"/>
          <p:nvPr/>
        </p:nvSpPr>
        <p:spPr>
          <a:xfrm>
            <a:off x="6355080" y="3977640"/>
            <a:ext cx="4967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考えてみよう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6355080" y="4389120"/>
            <a:ext cx="49679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あなたは、どんな経験を積みたい？</a:t>
            </a:r>
            <a:endParaRPr lang="en-US" sz="21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5332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出典：厚生労働省「新規学卒就職者の離職状況」、Professional Studio調査（2025年）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7つを重ねると見えてくる、2035年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822960" y="1645920"/>
            <a:ext cx="2194560" cy="219456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40" y="1920240"/>
            <a:ext cx="45720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24231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農家は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今の半分に</a:t>
            </a:r>
            <a:endParaRPr lang="en-US" sz="1800" dirty="0"/>
          </a:p>
        </p:txBody>
      </p:sp>
      <p:sp>
        <p:nvSpPr>
          <p:cNvPr id="6" name="badge"/>
          <p:cNvSpPr/>
          <p:nvPr/>
        </p:nvSpPr>
        <p:spPr>
          <a:xfrm>
            <a:off x="3337560" y="1645920"/>
            <a:ext cx="2194560" cy="21945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40" y="1920240"/>
            <a:ext cx="457200" cy="4572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337560" y="24231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食の価値が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上がる</a:t>
            </a:r>
            <a:endParaRPr lang="en-US" sz="1800" dirty="0"/>
          </a:p>
        </p:txBody>
      </p:sp>
      <p:sp>
        <p:nvSpPr>
          <p:cNvPr id="9" name="badge"/>
          <p:cNvSpPr/>
          <p:nvPr/>
        </p:nvSpPr>
        <p:spPr>
          <a:xfrm>
            <a:off x="5852160" y="1645920"/>
            <a:ext cx="2194560" cy="219456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0840" y="1920240"/>
            <a:ext cx="457200" cy="4572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852160" y="24231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農業が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安全保障の要に</a:t>
            </a:r>
            <a:endParaRPr lang="en-US" sz="1800" dirty="0"/>
          </a:p>
        </p:txBody>
      </p:sp>
      <p:sp>
        <p:nvSpPr>
          <p:cNvPr id="12" name="Text 7"/>
          <p:cNvSpPr txBox="1"/>
          <p:nvPr/>
        </p:nvSpPr>
        <p:spPr>
          <a:xfrm>
            <a:off x="822960" y="4023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山下の3つの予測</a:t>
            </a:r>
            <a:endParaRPr lang="en-US" sz="15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0" y="2514600"/>
            <a:ext cx="502920" cy="502920"/>
          </a:xfrm>
          <a:prstGeom prst="rect">
            <a:avLst/>
          </a:prstGeom>
        </p:spPr>
      </p:pic>
      <p:sp>
        <p:nvSpPr>
          <p:cNvPr id="14" name="card"/>
          <p:cNvSpPr/>
          <p:nvPr/>
        </p:nvSpPr>
        <p:spPr>
          <a:xfrm>
            <a:off x="8732520" y="1463040"/>
            <a:ext cx="2926080" cy="3566160"/>
          </a:xfrm>
          <a:prstGeom prst="roundRect">
            <a:avLst>
              <a:gd name="adj" fmla="val 375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9"/>
          <p:cNvSpPr txBox="1"/>
          <p:nvPr/>
        </p:nvSpPr>
        <p:spPr>
          <a:xfrm>
            <a:off x="8961120" y="16916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だから</a:t>
            </a:r>
            <a:endParaRPr lang="en-US" sz="1600" dirty="0"/>
          </a:p>
        </p:txBody>
      </p:sp>
      <p:sp>
        <p:nvSpPr>
          <p:cNvPr id="16" name="Text 10"/>
          <p:cNvSpPr txBox="1"/>
          <p:nvPr/>
        </p:nvSpPr>
        <p:spPr>
          <a:xfrm>
            <a:off x="8961120" y="2148840"/>
            <a:ext cx="2560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農業を学んだ人は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「希少人材」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になる</a:t>
            </a:r>
            <a:endParaRPr lang="en-US" sz="2400" dirty="0"/>
          </a:p>
        </p:txBody>
      </p:sp>
      <p:sp>
        <p:nvSpPr>
          <p:cNvPr id="17" name="Text 11"/>
          <p:cNvSpPr txBox="1"/>
          <p:nvPr/>
        </p:nvSpPr>
        <p:spPr>
          <a:xfrm>
            <a:off x="548640" y="530352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作る人が減り、食の価値が上がる時代。皆さんが今ここで学んでいることは、10年後に必ず効いてきます。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ワーク：隣の人と3分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548640" y="155448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155448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7つの中で、一番気になった視点は？</a:t>
            </a:r>
            <a:endParaRPr lang="en-US" sz="2400" dirty="0"/>
          </a:p>
        </p:txBody>
      </p:sp>
      <p:sp>
        <p:nvSpPr>
          <p:cNvPr id="6" name="badge"/>
          <p:cNvSpPr/>
          <p:nvPr/>
        </p:nvSpPr>
        <p:spPr>
          <a:xfrm>
            <a:off x="548640" y="283464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548640" y="28346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645920" y="283464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なぜ、そう思った？</a:t>
            </a:r>
            <a:endParaRPr lang="en-US" sz="2400" dirty="0"/>
          </a:p>
        </p:txBody>
      </p:sp>
      <p:sp>
        <p:nvSpPr>
          <p:cNvPr id="9" name="badge"/>
          <p:cNvSpPr/>
          <p:nvPr/>
        </p:nvSpPr>
        <p:spPr>
          <a:xfrm>
            <a:off x="548640" y="411480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 txBox="1"/>
          <p:nvPr/>
        </p:nvSpPr>
        <p:spPr>
          <a:xfrm>
            <a:off x="548640" y="41148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1645920" y="4114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2035年、それはあなたにどう関係する？</a:t>
            </a:r>
            <a:endParaRPr lang="en-US" sz="2400" dirty="0"/>
          </a:p>
        </p:txBody>
      </p:sp>
      <p:sp>
        <p:nvSpPr>
          <p:cNvPr id="12" name="badge"/>
          <p:cNvSpPr/>
          <p:nvPr/>
        </p:nvSpPr>
        <p:spPr>
          <a:xfrm>
            <a:off x="8778240" y="1737360"/>
            <a:ext cx="2560320" cy="25603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 txBox="1"/>
          <p:nvPr/>
        </p:nvSpPr>
        <p:spPr>
          <a:xfrm>
            <a:off x="8778240" y="1737360"/>
            <a:ext cx="2560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7200" dirty="0"/>
          </a:p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分</a:t>
            </a:r>
            <a:endParaRPr lang="en-US" sz="72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0" y="45720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うまく話せなくてOK。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「なぜ？」を1回言葉にするのが目的です。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1945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400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PART 2</a:t>
            </a:r>
            <a:endParaRPr lang="en-US" sz="18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8346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「不安」の正体</a:t>
            </a:r>
            <a:endParaRPr lang="en-US" sz="44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411480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chemeClr val="accent4"/>
                </a:solidFill>
              </a:rPr>
              <a:t>先が見えないのは、あなたのせいじゃない</a:t>
            </a:r>
            <a:endParaRPr lang="en-US" sz="2000" dirty="0"/>
          </a:p>
        </p:txBody>
      </p:sp>
      <p:sp>
        <p:nvSpPr>
          <p:cNvPr id="5" name="sun"/>
          <p:cNvSpPr/>
          <p:nvPr/>
        </p:nvSpPr>
        <p:spPr>
          <a:xfrm>
            <a:off x="8503920" y="1463040"/>
            <a:ext cx="4206240" cy="42062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clockFace"/>
          <p:cNvSpPr/>
          <p:nvPr/>
        </p:nvSpPr>
        <p:spPr>
          <a:xfrm>
            <a:off x="9235440" y="2194560"/>
            <a:ext cx="2743200" cy="2743200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Shape 5"/>
          <p:cNvSpPr/>
          <p:nvPr/>
        </p:nvSpPr>
        <p:spPr>
          <a:xfrm flipV="1">
            <a:off x="10607040" y="2290572"/>
            <a:ext cx="914" cy="205740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Shape 6"/>
          <p:cNvSpPr/>
          <p:nvPr/>
        </p:nvSpPr>
        <p:spPr>
          <a:xfrm flipV="1">
            <a:off x="11196828" y="2461468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 flipV="1">
            <a:off x="11628583" y="2928366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11676888" y="3566160"/>
            <a:ext cx="205740" cy="914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Shape 9"/>
          <p:cNvSpPr/>
          <p:nvPr/>
        </p:nvSpPr>
        <p:spPr>
          <a:xfrm>
            <a:off x="11628583" y="4155948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Shape 10"/>
          <p:cNvSpPr/>
          <p:nvPr/>
        </p:nvSpPr>
        <p:spPr>
          <a:xfrm>
            <a:off x="11196828" y="4587703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Shape 11"/>
          <p:cNvSpPr/>
          <p:nvPr/>
        </p:nvSpPr>
        <p:spPr>
          <a:xfrm>
            <a:off x="10607040" y="4636008"/>
            <a:ext cx="914" cy="205740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 flipH="1">
            <a:off x="9969246" y="4587703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Shape 13"/>
          <p:cNvSpPr/>
          <p:nvPr/>
        </p:nvSpPr>
        <p:spPr>
          <a:xfrm flipH="1">
            <a:off x="9502348" y="4155948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Shape 14"/>
          <p:cNvSpPr/>
          <p:nvPr/>
        </p:nvSpPr>
        <p:spPr>
          <a:xfrm flipH="1">
            <a:off x="9331452" y="3566160"/>
            <a:ext cx="205740" cy="914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Shape 15"/>
          <p:cNvSpPr/>
          <p:nvPr/>
        </p:nvSpPr>
        <p:spPr>
          <a:xfrm>
            <a:off x="9502348" y="2928366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Shape 16"/>
          <p:cNvSpPr/>
          <p:nvPr/>
        </p:nvSpPr>
        <p:spPr>
          <a:xfrm>
            <a:off x="9969246" y="2461468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Shape 17"/>
          <p:cNvSpPr/>
          <p:nvPr/>
        </p:nvSpPr>
        <p:spPr>
          <a:xfrm flipH="1">
            <a:off x="10122106" y="3566160"/>
            <a:ext cx="484934" cy="484934"/>
          </a:xfrm>
          <a:prstGeom prst="line">
            <a:avLst/>
          </a:prstGeom>
          <a:noFill/>
          <a:ln w="889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Shape 18"/>
          <p:cNvSpPr/>
          <p:nvPr/>
        </p:nvSpPr>
        <p:spPr>
          <a:xfrm>
            <a:off x="10607040" y="3566160"/>
            <a:ext cx="914" cy="102870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Shape 19"/>
          <p:cNvSpPr/>
          <p:nvPr/>
        </p:nvSpPr>
        <p:spPr>
          <a:xfrm>
            <a:off x="10442448" y="3401568"/>
            <a:ext cx="329184" cy="32918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 txBox="1"/>
          <p:nvPr/>
        </p:nvSpPr>
        <p:spPr>
          <a:xfrm>
            <a:off x="9235440" y="51206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18〜20歳＝朝6〜7時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意味のある生き方をしたい。でも…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63040"/>
            <a:ext cx="338328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iconCircle"/>
          <p:cNvSpPr/>
          <p:nvPr/>
        </p:nvSpPr>
        <p:spPr>
          <a:xfrm>
            <a:off x="1828800" y="1783080"/>
            <a:ext cx="822960" cy="82296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770" y="1997050"/>
            <a:ext cx="395021" cy="39502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743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10896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自分の強みが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わからない</a:t>
            </a:r>
            <a:endParaRPr lang="en-US" sz="2200" dirty="0"/>
          </a:p>
        </p:txBody>
      </p:sp>
      <p:sp>
        <p:nvSpPr>
          <p:cNvPr id="8" name="card"/>
          <p:cNvSpPr/>
          <p:nvPr/>
        </p:nvSpPr>
        <p:spPr>
          <a:xfrm>
            <a:off x="4343400" y="1463040"/>
            <a:ext cx="338328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iconCircle"/>
          <p:cNvSpPr/>
          <p:nvPr/>
        </p:nvSpPr>
        <p:spPr>
          <a:xfrm>
            <a:off x="5623560" y="1783080"/>
            <a:ext cx="822960" cy="82296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530" y="1997050"/>
            <a:ext cx="395021" cy="395021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526280" y="2743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4526280" y="310896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お金も自由も、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どっちも欲しい</a:t>
            </a:r>
            <a:endParaRPr lang="en-US" sz="2200" dirty="0"/>
          </a:p>
        </p:txBody>
      </p:sp>
      <p:sp>
        <p:nvSpPr>
          <p:cNvPr id="13" name="card"/>
          <p:cNvSpPr/>
          <p:nvPr/>
        </p:nvSpPr>
        <p:spPr>
          <a:xfrm>
            <a:off x="8138160" y="1463040"/>
            <a:ext cx="338328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iconCircle"/>
          <p:cNvSpPr/>
          <p:nvPr/>
        </p:nvSpPr>
        <p:spPr>
          <a:xfrm>
            <a:off x="9418320" y="1783080"/>
            <a:ext cx="822960" cy="82296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2290" y="1997050"/>
            <a:ext cx="395021" cy="395021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321040" y="2743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2"/>
          <p:cNvSpPr txBox="1"/>
          <p:nvPr/>
        </p:nvSpPr>
        <p:spPr>
          <a:xfrm>
            <a:off x="8321040" y="310896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先が見えなくて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不安</a:t>
            </a:r>
            <a:endParaRPr lang="en-US" sz="2200" dirty="0"/>
          </a:p>
        </p:txBody>
      </p:sp>
      <p:sp>
        <p:nvSpPr>
          <p:cNvPr id="18" name="Text 13"/>
          <p:cNvSpPr txBox="1"/>
          <p:nvPr/>
        </p:nvSpPr>
        <p:spPr>
          <a:xfrm>
            <a:off x="548640" y="512064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どれも18歳なら当たり前。57歳の私も、全部通ってきました。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強みは「役割」で探す：学園祭の模擬店なら？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260604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iconCircle"/>
          <p:cNvSpPr/>
          <p:nvPr/>
        </p:nvSpPr>
        <p:spPr>
          <a:xfrm>
            <a:off x="777240" y="164592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774" y="1800454"/>
            <a:ext cx="285293" cy="28529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69164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企画・立案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33172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何を出す？アイデアを出す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3364992" y="1417320"/>
            <a:ext cx="260604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iconCircle"/>
          <p:cNvSpPr/>
          <p:nvPr/>
        </p:nvSpPr>
        <p:spPr>
          <a:xfrm>
            <a:off x="3593592" y="1645920"/>
            <a:ext cx="594360" cy="5943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126" y="1800454"/>
            <a:ext cx="285293" cy="28529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325112" y="169164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研究・分析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593592" y="233172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他のクラスや客数を調べる</a:t>
            </a:r>
            <a:endParaRPr lang="en-US" sz="1400" dirty="0"/>
          </a:p>
        </p:txBody>
      </p:sp>
      <p:sp>
        <p:nvSpPr>
          <p:cNvPr id="13" name="card"/>
          <p:cNvSpPr/>
          <p:nvPr/>
        </p:nvSpPr>
        <p:spPr>
          <a:xfrm>
            <a:off x="6181344" y="1417320"/>
            <a:ext cx="260604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iconCircle"/>
          <p:cNvSpPr/>
          <p:nvPr/>
        </p:nvSpPr>
        <p:spPr>
          <a:xfrm>
            <a:off x="6409944" y="164592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4478" y="1800454"/>
            <a:ext cx="285293" cy="285293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7141464" y="169164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営業・交渉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409944" y="233172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チラシ配り・協賛集め</a:t>
            </a:r>
            <a:endParaRPr lang="en-US" sz="1400" dirty="0"/>
          </a:p>
        </p:txBody>
      </p:sp>
      <p:sp>
        <p:nvSpPr>
          <p:cNvPr id="18" name="card"/>
          <p:cNvSpPr/>
          <p:nvPr/>
        </p:nvSpPr>
        <p:spPr>
          <a:xfrm>
            <a:off x="8997696" y="1417320"/>
            <a:ext cx="260604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iconCircle"/>
          <p:cNvSpPr/>
          <p:nvPr/>
        </p:nvSpPr>
        <p:spPr>
          <a:xfrm>
            <a:off x="9226296" y="1645920"/>
            <a:ext cx="594360" cy="5943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0830" y="1800454"/>
            <a:ext cx="285293" cy="285293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957816" y="169164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設計・製造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9226296" y="233172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屋台や飾りを作る</a:t>
            </a:r>
            <a:endParaRPr lang="en-US" sz="1400" dirty="0"/>
          </a:p>
        </p:txBody>
      </p:sp>
      <p:sp>
        <p:nvSpPr>
          <p:cNvPr id="23" name="card"/>
          <p:cNvSpPr/>
          <p:nvPr/>
        </p:nvSpPr>
        <p:spPr>
          <a:xfrm>
            <a:off x="548640" y="3337560"/>
            <a:ext cx="260604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" name="iconCircle"/>
          <p:cNvSpPr/>
          <p:nvPr/>
        </p:nvSpPr>
        <p:spPr>
          <a:xfrm>
            <a:off x="777240" y="356616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774" y="3720694"/>
            <a:ext cx="285293" cy="285293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508760" y="36118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接客・サービス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777240" y="425196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当日、お客様に対応する</a:t>
            </a:r>
            <a:endParaRPr lang="en-US" sz="1400" dirty="0"/>
          </a:p>
        </p:txBody>
      </p:sp>
      <p:sp>
        <p:nvSpPr>
          <p:cNvPr id="28" name="card"/>
          <p:cNvSpPr/>
          <p:nvPr/>
        </p:nvSpPr>
        <p:spPr>
          <a:xfrm>
            <a:off x="3364992" y="3337560"/>
            <a:ext cx="260604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iconCircle"/>
          <p:cNvSpPr/>
          <p:nvPr/>
        </p:nvSpPr>
        <p:spPr>
          <a:xfrm>
            <a:off x="3593592" y="3566160"/>
            <a:ext cx="594360" cy="5943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8126" y="3720694"/>
            <a:ext cx="285293" cy="285293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4325112" y="36118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運転・操作</a:t>
            </a:r>
            <a:endParaRPr lang="en-US" sz="1600" dirty="0"/>
          </a:p>
        </p:txBody>
      </p:sp>
      <p:sp>
        <p:nvSpPr>
          <p:cNvPr id="32" name="Text 24"/>
          <p:cNvSpPr txBox="1"/>
          <p:nvPr/>
        </p:nvSpPr>
        <p:spPr>
          <a:xfrm>
            <a:off x="3593592" y="425196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運搬・機材・電源の準備</a:t>
            </a:r>
            <a:endParaRPr lang="en-US" sz="1400" dirty="0"/>
          </a:p>
        </p:txBody>
      </p:sp>
      <p:sp>
        <p:nvSpPr>
          <p:cNvPr id="33" name="card"/>
          <p:cNvSpPr/>
          <p:nvPr/>
        </p:nvSpPr>
        <p:spPr>
          <a:xfrm>
            <a:off x="6181344" y="3337560"/>
            <a:ext cx="260604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4" name="iconCircle"/>
          <p:cNvSpPr/>
          <p:nvPr/>
        </p:nvSpPr>
        <p:spPr>
          <a:xfrm>
            <a:off x="6409944" y="356616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4478" y="3720694"/>
            <a:ext cx="285293" cy="285293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7141464" y="36118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計算・入力</a:t>
            </a:r>
            <a:endParaRPr lang="en-US" sz="1600" dirty="0"/>
          </a:p>
        </p:txBody>
      </p:sp>
      <p:sp>
        <p:nvSpPr>
          <p:cNvPr id="37" name="Text 28"/>
          <p:cNvSpPr txBox="1"/>
          <p:nvPr/>
        </p:nvSpPr>
        <p:spPr>
          <a:xfrm>
            <a:off x="6409944" y="425196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予算・つり銭・売上の計算</a:t>
            </a:r>
            <a:endParaRPr lang="en-US" sz="1400" dirty="0"/>
          </a:p>
        </p:txBody>
      </p:sp>
      <p:sp>
        <p:nvSpPr>
          <p:cNvPr id="38" name="card"/>
          <p:cNvSpPr/>
          <p:nvPr/>
        </p:nvSpPr>
        <p:spPr>
          <a:xfrm>
            <a:off x="8997696" y="3337560"/>
            <a:ext cx="2606040" cy="1691640"/>
          </a:xfrm>
          <a:prstGeom prst="roundRect">
            <a:avLst>
              <a:gd name="adj" fmla="val 6486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9" name="Text 30"/>
          <p:cNvSpPr txBox="1"/>
          <p:nvPr/>
        </p:nvSpPr>
        <p:spPr>
          <a:xfrm>
            <a:off x="9226296" y="3520440"/>
            <a:ext cx="22402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Q. </a:t>
            </a:r>
            <a:r>
              <a:rPr lang="en-US" sz="1600" b="1" dirty="0" err="1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頼まれなくても</a:t>
            </a:r>
            <a:r>
              <a:rPr lang="en-US" sz="16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、</a:t>
            </a:r>
          </a:p>
          <a:p>
            <a:pPr marL="0" indent="0">
              <a:buNone/>
            </a:pPr>
            <a:r>
              <a:rPr lang="en-US" sz="1600" b="1" dirty="0" err="1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ついやってしまうのは</a:t>
            </a:r>
            <a:r>
              <a:rPr lang="en-US" sz="16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？</a:t>
            </a:r>
            <a:endParaRPr lang="en-US" sz="1600" dirty="0"/>
          </a:p>
        </p:txBody>
      </p:sp>
      <p:sp>
        <p:nvSpPr>
          <p:cNvPr id="40" name="Text 31"/>
          <p:cNvSpPr txBox="1"/>
          <p:nvPr/>
        </p:nvSpPr>
        <p:spPr>
          <a:xfrm>
            <a:off x="548640" y="548640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強み＝「得意なこと」より「つい、やってしまうこと」</a:t>
            </a:r>
            <a:endParaRPr lang="en-US" sz="1700" dirty="0"/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私の場合：7つ全部、試して全部ダメだった</a:t>
            </a:r>
            <a:endParaRPr lang="en-US" sz="30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6949440" cy="3968496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F2A3D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企画・立案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D3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斬新なアイデア → 誰にも理解されず孤立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F2A3D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研究・分析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D3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2,000社の売上予測 → 役立たずのレッテル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F2A3D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営業・交渉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D3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出荷部会を離脱 → 売り込めず極貧に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F2A3D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設計・製造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D3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ナス栽培 → 病害虫と土づくりで失敗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F2A3D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接客・サービス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D3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お客様のクレームで落ち込む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F2A3D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運転・操作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D3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車をぶつける。農機のエンジンもかからない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F2A3D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計算・入力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D3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過剰投資 → 37歳まで借金に苦しむ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F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card"/>
          <p:cNvSpPr/>
          <p:nvPr/>
        </p:nvSpPr>
        <p:spPr>
          <a:xfrm>
            <a:off x="7863840" y="1371600"/>
            <a:ext cx="3749040" cy="4023360"/>
          </a:xfrm>
          <a:prstGeom prst="roundRect">
            <a:avLst>
              <a:gd name="adj" fmla="val 292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2"/>
          <p:cNvSpPr txBox="1"/>
          <p:nvPr/>
        </p:nvSpPr>
        <p:spPr>
          <a:xfrm>
            <a:off x="8138160" y="16459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でも、気づいたこと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138160" y="2103120"/>
            <a:ext cx="3291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 err="1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人の得意を見抜いて</a:t>
            </a:r>
            <a:r>
              <a:rPr lang="en-US" sz="22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、</a:t>
            </a:r>
          </a:p>
          <a:p>
            <a:pPr marL="0" indent="0">
              <a:buNone/>
            </a:pPr>
            <a:r>
              <a:rPr lang="en-US" sz="2200" b="1" dirty="0" err="1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チームで実行させるのは得意だった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8138160" y="42062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 err="1">
                <a:solidFill>
                  <a:schemeClr val="tx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強みは、やってみた後にしか</a:t>
            </a:r>
            <a:endParaRPr lang="en-US" sz="1600" b="1" dirty="0">
              <a:solidFill>
                <a:schemeClr val="tx2"/>
              </a:solidFill>
              <a:latin typeface="Meiryo" pitchFamily="34" charset="0"/>
              <a:ea typeface="Meiryo" pitchFamily="34" charset="-122"/>
              <a:cs typeface="Meiryo" pitchFamily="34" charset="-120"/>
            </a:endParaRPr>
          </a:p>
          <a:p>
            <a:pPr marL="0" indent="0">
              <a:buNone/>
            </a:pPr>
            <a:r>
              <a:rPr lang="en-US" sz="1600" b="1" dirty="0" err="1">
                <a:solidFill>
                  <a:schemeClr val="tx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見つからない</a:t>
            </a:r>
            <a:r>
              <a:rPr lang="en-US" sz="1600" b="1" dirty="0">
                <a:solidFill>
                  <a:schemeClr val="tx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。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お金の稼ぎ方は4つある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31520" y="1737360"/>
            <a:ext cx="10728655" cy="0"/>
          </a:xfrm>
          <a:prstGeom prst="line">
            <a:avLst/>
          </a:prstGeom>
          <a:noFill/>
          <a:ln w="25400">
            <a:solidFill>
              <a:srgbClr val="8A9BA8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安定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10271455" y="1280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1500" dirty="0"/>
          </a:p>
        </p:txBody>
      </p:sp>
      <p:sp>
        <p:nvSpPr>
          <p:cNvPr id="6" name="card"/>
          <p:cNvSpPr/>
          <p:nvPr/>
        </p:nvSpPr>
        <p:spPr>
          <a:xfrm>
            <a:off x="548640" y="2103120"/>
            <a:ext cx="2606040" cy="2651760"/>
          </a:xfrm>
          <a:prstGeom prst="roundRect">
            <a:avLst>
              <a:gd name="adj" fmla="val 4211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22860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労働型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9260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働いた分だけ、確実にもらえる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84048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上限がある</a:t>
            </a:r>
            <a:endParaRPr lang="en-US" sz="1400" dirty="0"/>
          </a:p>
        </p:txBody>
      </p:sp>
      <p:sp>
        <p:nvSpPr>
          <p:cNvPr id="10" name="card"/>
          <p:cNvSpPr/>
          <p:nvPr/>
        </p:nvSpPr>
        <p:spPr>
          <a:xfrm>
            <a:off x="3383280" y="2103120"/>
            <a:ext cx="2606040" cy="26517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 txBox="1"/>
          <p:nvPr/>
        </p:nvSpPr>
        <p:spPr>
          <a:xfrm>
            <a:off x="3611880" y="22860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成果型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29260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成果に応じてもらえる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3611880" y="384048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保証はないが上限もない</a:t>
            </a:r>
            <a:endParaRPr lang="en-US" sz="1400" dirty="0"/>
          </a:p>
        </p:txBody>
      </p:sp>
      <p:sp>
        <p:nvSpPr>
          <p:cNvPr id="14" name="card"/>
          <p:cNvSpPr/>
          <p:nvPr/>
        </p:nvSpPr>
        <p:spPr>
          <a:xfrm>
            <a:off x="6217920" y="2103120"/>
            <a:ext cx="2606040" cy="26517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 txBox="1"/>
          <p:nvPr/>
        </p:nvSpPr>
        <p:spPr>
          <a:xfrm>
            <a:off x="6446520" y="22860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権利型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6446520" y="29260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お金が入る仕組みを作る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446520" y="384048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仕組みができるまで時間とリスク</a:t>
            </a:r>
            <a:endParaRPr lang="en-US" sz="1400" dirty="0"/>
          </a:p>
        </p:txBody>
      </p:sp>
      <p:sp>
        <p:nvSpPr>
          <p:cNvPr id="18" name="card"/>
          <p:cNvSpPr/>
          <p:nvPr/>
        </p:nvSpPr>
        <p:spPr>
          <a:xfrm>
            <a:off x="9052560" y="2103120"/>
            <a:ext cx="2606040" cy="26517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 txBox="1"/>
          <p:nvPr/>
        </p:nvSpPr>
        <p:spPr>
          <a:xfrm>
            <a:off x="9281160" y="22860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投資型</a:t>
            </a:r>
            <a:endParaRPr lang="en-US" sz="2400" dirty="0"/>
          </a:p>
        </p:txBody>
      </p:sp>
      <p:sp>
        <p:nvSpPr>
          <p:cNvPr id="20" name="Text 18"/>
          <p:cNvSpPr txBox="1"/>
          <p:nvPr/>
        </p:nvSpPr>
        <p:spPr>
          <a:xfrm>
            <a:off x="9281160" y="29260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お金や人に働いてもらう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9281160" y="384048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元手（資源）が必要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512064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最初は労働型でいい。そこで積んだ経験が、次の型への切符になる。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「先が見えない」への答え：予測より、準備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見えない不安（ぼんやり）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6675120" y="13716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見える課題（やること）</a:t>
            </a:r>
            <a:endParaRPr lang="en-US" sz="1600" dirty="0"/>
          </a:p>
        </p:txBody>
      </p:sp>
      <p:sp>
        <p:nvSpPr>
          <p:cNvPr id="5" name="card"/>
          <p:cNvSpPr/>
          <p:nvPr/>
        </p:nvSpPr>
        <p:spPr>
          <a:xfrm>
            <a:off x="548640" y="1874520"/>
            <a:ext cx="493776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 txBox="1"/>
          <p:nvPr/>
        </p:nvSpPr>
        <p:spPr>
          <a:xfrm>
            <a:off x="822960" y="1874520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「農家が減るらしい…」</a:t>
            </a:r>
            <a:endParaRPr lang="en-US" sz="18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2121408"/>
            <a:ext cx="384048" cy="384048"/>
          </a:xfrm>
          <a:prstGeom prst="rect">
            <a:avLst/>
          </a:prstGeom>
        </p:spPr>
      </p:pic>
      <p:sp>
        <p:nvSpPr>
          <p:cNvPr id="8" name="card"/>
          <p:cNvSpPr/>
          <p:nvPr/>
        </p:nvSpPr>
        <p:spPr>
          <a:xfrm>
            <a:off x="6675120" y="1874520"/>
            <a:ext cx="4937760" cy="868680"/>
          </a:xfrm>
          <a:prstGeom prst="roundRect">
            <a:avLst>
              <a:gd name="adj" fmla="val 12632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6"/>
          <p:cNvSpPr txBox="1"/>
          <p:nvPr/>
        </p:nvSpPr>
        <p:spPr>
          <a:xfrm>
            <a:off x="6949440" y="1874520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人を動かす力をつけよう</a:t>
            </a:r>
            <a:endParaRPr lang="en-US" sz="1900" dirty="0"/>
          </a:p>
        </p:txBody>
      </p:sp>
      <p:sp>
        <p:nvSpPr>
          <p:cNvPr id="10" name="card"/>
          <p:cNvSpPr/>
          <p:nvPr/>
        </p:nvSpPr>
        <p:spPr>
          <a:xfrm>
            <a:off x="548640" y="2971800"/>
            <a:ext cx="493776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8"/>
          <p:cNvSpPr txBox="1"/>
          <p:nvPr/>
        </p:nvSpPr>
        <p:spPr>
          <a:xfrm>
            <a:off x="822960" y="2971800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「AIに仕事を奪われる？」</a:t>
            </a:r>
            <a:endParaRPr lang="en-US" sz="18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3218688"/>
            <a:ext cx="384048" cy="384048"/>
          </a:xfrm>
          <a:prstGeom prst="rect">
            <a:avLst/>
          </a:prstGeom>
        </p:spPr>
      </p:pic>
      <p:sp>
        <p:nvSpPr>
          <p:cNvPr id="13" name="card"/>
          <p:cNvSpPr/>
          <p:nvPr/>
        </p:nvSpPr>
        <p:spPr>
          <a:xfrm>
            <a:off x="6675120" y="2971800"/>
            <a:ext cx="4937760" cy="868680"/>
          </a:xfrm>
          <a:prstGeom prst="roundRect">
            <a:avLst>
              <a:gd name="adj" fmla="val 12632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0"/>
          <p:cNvSpPr txBox="1"/>
          <p:nvPr/>
        </p:nvSpPr>
        <p:spPr>
          <a:xfrm>
            <a:off x="6949440" y="2971800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AIを使う側に回ろう</a:t>
            </a:r>
            <a:endParaRPr lang="en-US" sz="1900" dirty="0"/>
          </a:p>
        </p:txBody>
      </p:sp>
      <p:sp>
        <p:nvSpPr>
          <p:cNvPr id="15" name="card"/>
          <p:cNvSpPr/>
          <p:nvPr/>
        </p:nvSpPr>
        <p:spPr>
          <a:xfrm>
            <a:off x="548640" y="4069080"/>
            <a:ext cx="493776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2"/>
          <p:cNvSpPr txBox="1"/>
          <p:nvPr/>
        </p:nvSpPr>
        <p:spPr>
          <a:xfrm>
            <a:off x="822960" y="4069080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「暑すぎて作れなくなる？」</a:t>
            </a:r>
            <a:endParaRPr lang="en-US" sz="180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4315968"/>
            <a:ext cx="384048" cy="384048"/>
          </a:xfrm>
          <a:prstGeom prst="rect">
            <a:avLst/>
          </a:prstGeom>
        </p:spPr>
      </p:pic>
      <p:sp>
        <p:nvSpPr>
          <p:cNvPr id="18" name="card"/>
          <p:cNvSpPr/>
          <p:nvPr/>
        </p:nvSpPr>
        <p:spPr>
          <a:xfrm>
            <a:off x="6675120" y="4069080"/>
            <a:ext cx="4937760" cy="868680"/>
          </a:xfrm>
          <a:prstGeom prst="roundRect">
            <a:avLst>
              <a:gd name="adj" fmla="val 12632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4"/>
          <p:cNvSpPr txBox="1"/>
          <p:nvPr/>
        </p:nvSpPr>
        <p:spPr>
          <a:xfrm>
            <a:off x="6949440" y="4069080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暑さに強い技術を学ぼう</a:t>
            </a:r>
            <a:endParaRPr lang="en-US" sz="1900" dirty="0"/>
          </a:p>
        </p:txBody>
      </p:sp>
      <p:sp>
        <p:nvSpPr>
          <p:cNvPr id="20" name="Text 15"/>
          <p:cNvSpPr txBox="1"/>
          <p:nvPr/>
        </p:nvSpPr>
        <p:spPr>
          <a:xfrm>
            <a:off x="548640" y="525780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7つの視点で考える習慣が、不安を「やること」に変えてくれます。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1945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400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PART 3</a:t>
            </a:r>
            <a:endParaRPr lang="en-US" sz="18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8346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人生の時計</a:t>
            </a:r>
            <a:endParaRPr lang="en-US" sz="44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411480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chemeClr val="accent4"/>
                </a:solidFill>
              </a:rPr>
              <a:t>72歳を1日（24時間）にたとえると</a:t>
            </a:r>
            <a:endParaRPr lang="en-US" sz="2000" dirty="0"/>
          </a:p>
        </p:txBody>
      </p:sp>
      <p:sp>
        <p:nvSpPr>
          <p:cNvPr id="5" name="sun"/>
          <p:cNvSpPr/>
          <p:nvPr/>
        </p:nvSpPr>
        <p:spPr>
          <a:xfrm>
            <a:off x="8503920" y="1463040"/>
            <a:ext cx="4206240" cy="42062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clockFace"/>
          <p:cNvSpPr/>
          <p:nvPr/>
        </p:nvSpPr>
        <p:spPr>
          <a:xfrm>
            <a:off x="9235440" y="2194560"/>
            <a:ext cx="2743200" cy="2743200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Shape 5"/>
          <p:cNvSpPr/>
          <p:nvPr/>
        </p:nvSpPr>
        <p:spPr>
          <a:xfrm flipV="1">
            <a:off x="10607040" y="2290572"/>
            <a:ext cx="914" cy="205740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Shape 6"/>
          <p:cNvSpPr/>
          <p:nvPr/>
        </p:nvSpPr>
        <p:spPr>
          <a:xfrm flipV="1">
            <a:off x="11196828" y="2461468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 flipV="1">
            <a:off x="11628583" y="2928366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11676888" y="3566160"/>
            <a:ext cx="205740" cy="914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Shape 9"/>
          <p:cNvSpPr/>
          <p:nvPr/>
        </p:nvSpPr>
        <p:spPr>
          <a:xfrm>
            <a:off x="11628583" y="4155948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Shape 10"/>
          <p:cNvSpPr/>
          <p:nvPr/>
        </p:nvSpPr>
        <p:spPr>
          <a:xfrm>
            <a:off x="11196828" y="4587703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Shape 11"/>
          <p:cNvSpPr/>
          <p:nvPr/>
        </p:nvSpPr>
        <p:spPr>
          <a:xfrm>
            <a:off x="10607040" y="4636008"/>
            <a:ext cx="914" cy="205740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 flipH="1">
            <a:off x="9969246" y="4587703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Shape 13"/>
          <p:cNvSpPr/>
          <p:nvPr/>
        </p:nvSpPr>
        <p:spPr>
          <a:xfrm flipH="1">
            <a:off x="9502348" y="4155948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Shape 14"/>
          <p:cNvSpPr/>
          <p:nvPr/>
        </p:nvSpPr>
        <p:spPr>
          <a:xfrm flipH="1">
            <a:off x="9331452" y="3566160"/>
            <a:ext cx="205740" cy="914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Shape 15"/>
          <p:cNvSpPr/>
          <p:nvPr/>
        </p:nvSpPr>
        <p:spPr>
          <a:xfrm>
            <a:off x="9502348" y="2928366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Shape 16"/>
          <p:cNvSpPr/>
          <p:nvPr/>
        </p:nvSpPr>
        <p:spPr>
          <a:xfrm>
            <a:off x="9969246" y="2461468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Shape 17"/>
          <p:cNvSpPr/>
          <p:nvPr/>
        </p:nvSpPr>
        <p:spPr>
          <a:xfrm flipH="1">
            <a:off x="9921240" y="3566160"/>
            <a:ext cx="685800" cy="914"/>
          </a:xfrm>
          <a:prstGeom prst="line">
            <a:avLst/>
          </a:prstGeom>
          <a:noFill/>
          <a:ln w="889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Shape 18"/>
          <p:cNvSpPr/>
          <p:nvPr/>
        </p:nvSpPr>
        <p:spPr>
          <a:xfrm flipV="1">
            <a:off x="10607040" y="2537460"/>
            <a:ext cx="914" cy="102870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Shape 19"/>
          <p:cNvSpPr/>
          <p:nvPr/>
        </p:nvSpPr>
        <p:spPr>
          <a:xfrm>
            <a:off x="10442448" y="3401568"/>
            <a:ext cx="329184" cy="32918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 txBox="1"/>
          <p:nvPr/>
        </p:nvSpPr>
        <p:spPr>
          <a:xfrm>
            <a:off x="9235440" y="51206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2035年のあなた＝朝9時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72時間時計：1時間＝3歳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2682164" cy="640080"/>
          </a:xfrm>
          <a:prstGeom prst="rect">
            <a:avLst/>
          </a:prstGeom>
          <a:solidFill>
            <a:srgbClr val="1F2D3A"/>
          </a:solidFill>
          <a:ln w="12700">
            <a:solidFill>
              <a:srgbClr val="1F2D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3413684" y="2926080"/>
            <a:ext cx="1341082" cy="640080"/>
          </a:xfrm>
          <a:prstGeom prst="rect">
            <a:avLst/>
          </a:prstGeom>
          <a:solidFill>
            <a:srgbClr val="F2B880"/>
          </a:solidFill>
          <a:ln w="12700">
            <a:solidFill>
              <a:srgbClr val="F2B88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Shape 3"/>
          <p:cNvSpPr/>
          <p:nvPr/>
        </p:nvSpPr>
        <p:spPr>
          <a:xfrm>
            <a:off x="4754766" y="2926080"/>
            <a:ext cx="4023246" cy="640080"/>
          </a:xfrm>
          <a:prstGeom prst="rect">
            <a:avLst/>
          </a:prstGeom>
          <a:solidFill>
            <a:srgbClr val="E9C46A"/>
          </a:solidFill>
          <a:ln w="12700">
            <a:solidFill>
              <a:srgbClr val="E9C46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Shape 4"/>
          <p:cNvSpPr/>
          <p:nvPr/>
        </p:nvSpPr>
        <p:spPr>
          <a:xfrm>
            <a:off x="8778011" y="2926080"/>
            <a:ext cx="1341082" cy="640080"/>
          </a:xfrm>
          <a:prstGeom prst="rect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Shape 5"/>
          <p:cNvSpPr/>
          <p:nvPr/>
        </p:nvSpPr>
        <p:spPr>
          <a:xfrm>
            <a:off x="10119093" y="2926080"/>
            <a:ext cx="1341082" cy="640080"/>
          </a:xfrm>
          <a:prstGeom prst="rect">
            <a:avLst/>
          </a:prstGeom>
          <a:solidFill>
            <a:srgbClr val="0F2A3D"/>
          </a:solidFill>
          <a:ln w="12700">
            <a:solidFill>
              <a:srgbClr val="0F2A3D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Shape 6"/>
          <p:cNvSpPr/>
          <p:nvPr/>
        </p:nvSpPr>
        <p:spPr>
          <a:xfrm>
            <a:off x="731520" y="2697480"/>
            <a:ext cx="0" cy="1097280"/>
          </a:xfrm>
          <a:prstGeom prst="line">
            <a:avLst/>
          </a:prstGeom>
          <a:noFill/>
          <a:ln w="19050">
            <a:solidFill>
              <a:srgbClr val="1F2D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 txBox="1"/>
          <p:nvPr/>
        </p:nvSpPr>
        <p:spPr>
          <a:xfrm>
            <a:off x="91440" y="38404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0時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1440" y="42062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0歳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413684" y="2697480"/>
            <a:ext cx="0" cy="1097280"/>
          </a:xfrm>
          <a:prstGeom prst="line">
            <a:avLst/>
          </a:prstGeom>
          <a:noFill/>
          <a:ln w="19050">
            <a:solidFill>
              <a:srgbClr val="1F2D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 txBox="1"/>
          <p:nvPr/>
        </p:nvSpPr>
        <p:spPr>
          <a:xfrm>
            <a:off x="2773604" y="38404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朝6時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2773604" y="42062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18歳</a:t>
            </a:r>
            <a:endParaRPr lang="en-US" sz="1400" dirty="0"/>
          </a:p>
        </p:txBody>
      </p:sp>
      <p:sp>
        <p:nvSpPr>
          <p:cNvPr id="14" name="badge"/>
          <p:cNvSpPr/>
          <p:nvPr/>
        </p:nvSpPr>
        <p:spPr>
          <a:xfrm>
            <a:off x="2846756" y="1691640"/>
            <a:ext cx="1133856" cy="113385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 txBox="1"/>
          <p:nvPr/>
        </p:nvSpPr>
        <p:spPr>
          <a:xfrm>
            <a:off x="2846756" y="1691640"/>
            <a:ext cx="1133856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いまの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皆さん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754766" y="2697480"/>
            <a:ext cx="0" cy="1097280"/>
          </a:xfrm>
          <a:prstGeom prst="line">
            <a:avLst/>
          </a:prstGeom>
          <a:noFill/>
          <a:ln w="19050">
            <a:solidFill>
              <a:srgbClr val="1F2D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5"/>
          <p:cNvSpPr txBox="1"/>
          <p:nvPr/>
        </p:nvSpPr>
        <p:spPr>
          <a:xfrm>
            <a:off x="4114686" y="38404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朝9時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114686" y="42062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27歳</a:t>
            </a:r>
            <a:endParaRPr lang="en-US" sz="1400" dirty="0"/>
          </a:p>
        </p:txBody>
      </p:sp>
      <p:sp>
        <p:nvSpPr>
          <p:cNvPr id="19" name="badge"/>
          <p:cNvSpPr/>
          <p:nvPr/>
        </p:nvSpPr>
        <p:spPr>
          <a:xfrm>
            <a:off x="4187838" y="1691640"/>
            <a:ext cx="1133856" cy="113385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8"/>
          <p:cNvSpPr txBox="1"/>
          <p:nvPr/>
        </p:nvSpPr>
        <p:spPr>
          <a:xfrm>
            <a:off x="4187838" y="1691640"/>
            <a:ext cx="1133856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2035年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095848" y="2697480"/>
            <a:ext cx="0" cy="1097280"/>
          </a:xfrm>
          <a:prstGeom prst="line">
            <a:avLst/>
          </a:prstGeom>
          <a:noFill/>
          <a:ln w="19050">
            <a:solidFill>
              <a:srgbClr val="1F2D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 txBox="1"/>
          <p:nvPr/>
        </p:nvSpPr>
        <p:spPr>
          <a:xfrm>
            <a:off x="5455768" y="38404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12時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5455768" y="42062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36歳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9225039" y="2697480"/>
            <a:ext cx="0" cy="1097280"/>
          </a:xfrm>
          <a:prstGeom prst="line">
            <a:avLst/>
          </a:prstGeom>
          <a:noFill/>
          <a:ln w="19050">
            <a:solidFill>
              <a:srgbClr val="1F2D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Text 23"/>
          <p:cNvSpPr txBox="1"/>
          <p:nvPr/>
        </p:nvSpPr>
        <p:spPr>
          <a:xfrm>
            <a:off x="8584959" y="38404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19時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8584959" y="42062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57歳</a:t>
            </a:r>
            <a:endParaRPr lang="en-US" sz="1400" dirty="0"/>
          </a:p>
        </p:txBody>
      </p:sp>
      <p:sp>
        <p:nvSpPr>
          <p:cNvPr id="27" name="badge"/>
          <p:cNvSpPr/>
          <p:nvPr/>
        </p:nvSpPr>
        <p:spPr>
          <a:xfrm>
            <a:off x="8658111" y="1691640"/>
            <a:ext cx="1133856" cy="1133856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8" name="Text 26"/>
          <p:cNvSpPr txBox="1"/>
          <p:nvPr/>
        </p:nvSpPr>
        <p:spPr>
          <a:xfrm>
            <a:off x="8658111" y="1691640"/>
            <a:ext cx="1133856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山下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10119093" y="2697480"/>
            <a:ext cx="0" cy="1097280"/>
          </a:xfrm>
          <a:prstGeom prst="line">
            <a:avLst/>
          </a:prstGeom>
          <a:noFill/>
          <a:ln w="19050">
            <a:solidFill>
              <a:srgbClr val="1F2D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" name="Text 28"/>
          <p:cNvSpPr txBox="1"/>
          <p:nvPr/>
        </p:nvSpPr>
        <p:spPr>
          <a:xfrm>
            <a:off x="9479013" y="38404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21時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9479013" y="42062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63歳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11460175" y="2697480"/>
            <a:ext cx="0" cy="1097280"/>
          </a:xfrm>
          <a:prstGeom prst="line">
            <a:avLst/>
          </a:prstGeom>
          <a:noFill/>
          <a:ln w="19050">
            <a:solidFill>
              <a:srgbClr val="1F2D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3" name="Text 31"/>
          <p:cNvSpPr txBox="1"/>
          <p:nvPr/>
        </p:nvSpPr>
        <p:spPr>
          <a:xfrm>
            <a:off x="10820095" y="38404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24時</a:t>
            </a:r>
            <a:endParaRPr lang="en-US" sz="1500" dirty="0"/>
          </a:p>
        </p:txBody>
      </p:sp>
      <p:sp>
        <p:nvSpPr>
          <p:cNvPr id="34" name="Text 32"/>
          <p:cNvSpPr txBox="1"/>
          <p:nvPr/>
        </p:nvSpPr>
        <p:spPr>
          <a:xfrm>
            <a:off x="10820095" y="42062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72歳</a:t>
            </a:r>
            <a:endParaRPr lang="en-US" sz="1400" dirty="0"/>
          </a:p>
        </p:txBody>
      </p:sp>
      <p:sp>
        <p:nvSpPr>
          <p:cNvPr id="35" name="card"/>
          <p:cNvSpPr/>
          <p:nvPr/>
        </p:nvSpPr>
        <p:spPr>
          <a:xfrm>
            <a:off x="548640" y="4892040"/>
            <a:ext cx="11094415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6" name="Text 34"/>
          <p:cNvSpPr txBox="1"/>
          <p:nvPr/>
        </p:nvSpPr>
        <p:spPr>
          <a:xfrm>
            <a:off x="822960" y="4892040"/>
            <a:ext cx="1054577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皆さんは、まだ夜が明けたばかり。私は19時、仕事を終えて夕飯を食べている頃です。</a:t>
            </a:r>
            <a:endParaRPr lang="en-US" sz="1800" dirty="0"/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2035年、あなたは「朝9時」</a:t>
            </a:r>
            <a:endParaRPr lang="en-US" sz="3000" dirty="0"/>
          </a:p>
        </p:txBody>
      </p:sp>
      <p:sp>
        <p:nvSpPr>
          <p:cNvPr id="3" name="clockFace"/>
          <p:cNvSpPr/>
          <p:nvPr/>
        </p:nvSpPr>
        <p:spPr>
          <a:xfrm>
            <a:off x="822960" y="1737360"/>
            <a:ext cx="3840480" cy="384048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 flipV="1">
            <a:off x="2743200" y="1871777"/>
            <a:ext cx="914" cy="288036"/>
          </a:xfrm>
          <a:prstGeom prst="line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Shape 3"/>
          <p:cNvSpPr/>
          <p:nvPr/>
        </p:nvSpPr>
        <p:spPr>
          <a:xfrm flipV="1">
            <a:off x="3568903" y="2111032"/>
            <a:ext cx="67208" cy="116408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Shape 4"/>
          <p:cNvSpPr/>
          <p:nvPr/>
        </p:nvSpPr>
        <p:spPr>
          <a:xfrm flipV="1">
            <a:off x="4173360" y="2764688"/>
            <a:ext cx="116408" cy="67208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Shape 5"/>
          <p:cNvSpPr/>
          <p:nvPr/>
        </p:nvSpPr>
        <p:spPr>
          <a:xfrm>
            <a:off x="4240987" y="3657600"/>
            <a:ext cx="288036" cy="914"/>
          </a:xfrm>
          <a:prstGeom prst="line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Shape 6"/>
          <p:cNvSpPr/>
          <p:nvPr/>
        </p:nvSpPr>
        <p:spPr>
          <a:xfrm>
            <a:off x="4173360" y="4483303"/>
            <a:ext cx="116408" cy="67208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>
            <a:off x="3568903" y="5087760"/>
            <a:ext cx="67208" cy="116408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2743200" y="5155387"/>
            <a:ext cx="914" cy="288036"/>
          </a:xfrm>
          <a:prstGeom prst="line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Shape 9"/>
          <p:cNvSpPr/>
          <p:nvPr/>
        </p:nvSpPr>
        <p:spPr>
          <a:xfrm flipH="1">
            <a:off x="1850288" y="5087760"/>
            <a:ext cx="67208" cy="116408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Shape 10"/>
          <p:cNvSpPr/>
          <p:nvPr/>
        </p:nvSpPr>
        <p:spPr>
          <a:xfrm flipH="1">
            <a:off x="1196632" y="4483303"/>
            <a:ext cx="116408" cy="67208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Shape 11"/>
          <p:cNvSpPr/>
          <p:nvPr/>
        </p:nvSpPr>
        <p:spPr>
          <a:xfrm flipH="1">
            <a:off x="957377" y="3657600"/>
            <a:ext cx="288036" cy="914"/>
          </a:xfrm>
          <a:prstGeom prst="line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>
            <a:off x="1196632" y="2764688"/>
            <a:ext cx="116408" cy="67208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Shape 13"/>
          <p:cNvSpPr/>
          <p:nvPr/>
        </p:nvSpPr>
        <p:spPr>
          <a:xfrm>
            <a:off x="1850288" y="2111032"/>
            <a:ext cx="67208" cy="116408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Shape 14"/>
          <p:cNvSpPr/>
          <p:nvPr/>
        </p:nvSpPr>
        <p:spPr>
          <a:xfrm flipH="1">
            <a:off x="1783080" y="3657600"/>
            <a:ext cx="960120" cy="914"/>
          </a:xfrm>
          <a:prstGeom prst="line">
            <a:avLst/>
          </a:prstGeom>
          <a:noFill/>
          <a:ln w="889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Shape 15"/>
          <p:cNvSpPr/>
          <p:nvPr/>
        </p:nvSpPr>
        <p:spPr>
          <a:xfrm flipV="1">
            <a:off x="2743200" y="2217420"/>
            <a:ext cx="914" cy="144018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Shape 16"/>
          <p:cNvSpPr/>
          <p:nvPr/>
        </p:nvSpPr>
        <p:spPr>
          <a:xfrm>
            <a:off x="2512771" y="3427171"/>
            <a:ext cx="460858" cy="46085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 txBox="1"/>
          <p:nvPr/>
        </p:nvSpPr>
        <p:spPr>
          <a:xfrm>
            <a:off x="1737360" y="56692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27歳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0" y="1554480"/>
            <a:ext cx="6126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会社でいえば、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まだ始業時間。</a:t>
            </a:r>
            <a:endParaRPr lang="en-US" sz="34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0" y="3246120"/>
            <a:ext cx="6126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27歳までの3時間は「試す」ための準備期間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うまくいかなくても、取り返す時間はたっぷりある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転機は、試している人のところに必ず来る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0" y="5074920"/>
            <a:ext cx="6126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だから、焦らなくていい。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人生にも、農業と同じ四季がある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63040"/>
            <a:ext cx="2606040" cy="3657600"/>
          </a:xfrm>
          <a:prstGeom prst="roundRect">
            <a:avLst>
              <a:gd name="adj" fmla="val 4211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iconCircle"/>
          <p:cNvSpPr/>
          <p:nvPr/>
        </p:nvSpPr>
        <p:spPr>
          <a:xfrm>
            <a:off x="822960" y="1737360"/>
            <a:ext cx="777240" cy="7772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42" y="1939442"/>
            <a:ext cx="373075" cy="3730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83080" y="178308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春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7432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種まき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3375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〜27歳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84048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試す・学ぶ</a:t>
            </a:r>
            <a:endParaRPr lang="en-US" sz="1600" dirty="0"/>
          </a:p>
        </p:txBody>
      </p:sp>
      <p:sp>
        <p:nvSpPr>
          <p:cNvPr id="10" name="card"/>
          <p:cNvSpPr/>
          <p:nvPr/>
        </p:nvSpPr>
        <p:spPr>
          <a:xfrm>
            <a:off x="3383280" y="1463040"/>
            <a:ext cx="2606040" cy="365760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iconCircle"/>
          <p:cNvSpPr/>
          <p:nvPr/>
        </p:nvSpPr>
        <p:spPr>
          <a:xfrm>
            <a:off x="3657600" y="1737360"/>
            <a:ext cx="777240" cy="7772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9682" y="1939442"/>
            <a:ext cx="373075" cy="373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617720" y="178308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夏</a:t>
            </a:r>
            <a:endParaRPr lang="en-US" sz="4000" dirty="0"/>
          </a:p>
        </p:txBody>
      </p:sp>
      <p:sp>
        <p:nvSpPr>
          <p:cNvPr id="14" name="Text 10"/>
          <p:cNvSpPr txBox="1"/>
          <p:nvPr/>
        </p:nvSpPr>
        <p:spPr>
          <a:xfrm>
            <a:off x="3657600" y="27432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育てる</a:t>
            </a:r>
            <a:endParaRPr lang="en-US" sz="2400" dirty="0"/>
          </a:p>
        </p:txBody>
      </p:sp>
      <p:sp>
        <p:nvSpPr>
          <p:cNvPr id="15" name="Text 11"/>
          <p:cNvSpPr txBox="1"/>
          <p:nvPr/>
        </p:nvSpPr>
        <p:spPr>
          <a:xfrm>
            <a:off x="3657600" y="33375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27〜54歳</a:t>
            </a:r>
            <a:endParaRPr lang="en-US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3657600" y="384048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経験を積み、任される</a:t>
            </a:r>
            <a:endParaRPr lang="en-US" sz="1600" dirty="0"/>
          </a:p>
        </p:txBody>
      </p:sp>
      <p:sp>
        <p:nvSpPr>
          <p:cNvPr id="17" name="card"/>
          <p:cNvSpPr/>
          <p:nvPr/>
        </p:nvSpPr>
        <p:spPr>
          <a:xfrm>
            <a:off x="6217920" y="1463040"/>
            <a:ext cx="2606040" cy="365760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iconCircle"/>
          <p:cNvSpPr/>
          <p:nvPr/>
        </p:nvSpPr>
        <p:spPr>
          <a:xfrm>
            <a:off x="6492240" y="173736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4322" y="1939442"/>
            <a:ext cx="373075" cy="373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452360" y="178308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秋</a:t>
            </a:r>
            <a:endParaRPr lang="en-US" sz="4000" dirty="0"/>
          </a:p>
        </p:txBody>
      </p:sp>
      <p:sp>
        <p:nvSpPr>
          <p:cNvPr id="21" name="Text 16"/>
          <p:cNvSpPr txBox="1"/>
          <p:nvPr/>
        </p:nvSpPr>
        <p:spPr>
          <a:xfrm>
            <a:off x="6492240" y="27432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収穫</a:t>
            </a:r>
            <a:endParaRPr lang="en-US" sz="2400" dirty="0"/>
          </a:p>
        </p:txBody>
      </p:sp>
      <p:sp>
        <p:nvSpPr>
          <p:cNvPr id="22" name="Text 17"/>
          <p:cNvSpPr txBox="1"/>
          <p:nvPr/>
        </p:nvSpPr>
        <p:spPr>
          <a:xfrm>
            <a:off x="6492240" y="33375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54〜63歳</a:t>
            </a:r>
            <a:endParaRPr lang="en-US" sz="1600" dirty="0"/>
          </a:p>
        </p:txBody>
      </p:sp>
      <p:sp>
        <p:nvSpPr>
          <p:cNvPr id="23" name="Text 18"/>
          <p:cNvSpPr txBox="1"/>
          <p:nvPr/>
        </p:nvSpPr>
        <p:spPr>
          <a:xfrm>
            <a:off x="6492240" y="384048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実ったものを分ける</a:t>
            </a:r>
            <a:endParaRPr lang="en-US" sz="1600" dirty="0"/>
          </a:p>
        </p:txBody>
      </p:sp>
      <p:sp>
        <p:nvSpPr>
          <p:cNvPr id="24" name="card"/>
          <p:cNvSpPr/>
          <p:nvPr/>
        </p:nvSpPr>
        <p:spPr>
          <a:xfrm>
            <a:off x="9052560" y="1463040"/>
            <a:ext cx="2606040" cy="365760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iconCircle"/>
          <p:cNvSpPr/>
          <p:nvPr/>
        </p:nvSpPr>
        <p:spPr>
          <a:xfrm>
            <a:off x="9326880" y="1737360"/>
            <a:ext cx="777240" cy="77724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8962" y="1939442"/>
            <a:ext cx="373075" cy="373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10287000" y="178308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冬</a:t>
            </a:r>
            <a:endParaRPr lang="en-US" sz="4000" dirty="0"/>
          </a:p>
        </p:txBody>
      </p:sp>
      <p:sp>
        <p:nvSpPr>
          <p:cNvPr id="28" name="Text 22"/>
          <p:cNvSpPr txBox="1"/>
          <p:nvPr/>
        </p:nvSpPr>
        <p:spPr>
          <a:xfrm>
            <a:off x="9326880" y="27432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養生</a:t>
            </a:r>
            <a:endParaRPr lang="en-US" sz="2400" dirty="0"/>
          </a:p>
        </p:txBody>
      </p:sp>
      <p:sp>
        <p:nvSpPr>
          <p:cNvPr id="29" name="Text 23"/>
          <p:cNvSpPr txBox="1"/>
          <p:nvPr/>
        </p:nvSpPr>
        <p:spPr>
          <a:xfrm>
            <a:off x="9326880" y="33375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63歳〜</a:t>
            </a:r>
            <a:endParaRPr lang="en-US" sz="1600" dirty="0"/>
          </a:p>
        </p:txBody>
      </p:sp>
      <p:sp>
        <p:nvSpPr>
          <p:cNvPr id="30" name="Text 24"/>
          <p:cNvSpPr txBox="1"/>
          <p:nvPr/>
        </p:nvSpPr>
        <p:spPr>
          <a:xfrm>
            <a:off x="9326880" y="384048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次の世代を応援する</a:t>
            </a:r>
            <a:endParaRPr lang="en-US" sz="1600" dirty="0"/>
          </a:p>
        </p:txBody>
      </p:sp>
      <p:sp>
        <p:nvSpPr>
          <p:cNvPr id="31" name="Text 25"/>
          <p:cNvSpPr txBox="1"/>
          <p:nvPr/>
        </p:nvSpPr>
        <p:spPr>
          <a:xfrm>
            <a:off x="548640" y="539496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春に種をまかなければ、秋に収穫はない。皆さんは今、種まきの季節です。</a:t>
            </a:r>
            <a:endParaRPr lang="en-US" sz="190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転職って、ありですよ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371600"/>
            <a:ext cx="11094415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1054577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2A3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山下は37歳で、農業ベンチャーへ転職。</a:t>
            </a:r>
            <a:r>
              <a:rPr lang="en-US" sz="19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　翌年、農業法人の代表を任されました。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2606040"/>
            <a:ext cx="5349240" cy="2514600"/>
          </a:xfrm>
          <a:prstGeom prst="roundRect">
            <a:avLst>
              <a:gd name="adj" fmla="val 4364"/>
            </a:avLst>
          </a:prstGeom>
          <a:solidFill>
            <a:schemeClr val="bg1"/>
          </a:solidFill>
          <a:ln w="25400">
            <a:solidFill>
              <a:srgbClr val="8A9BA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 txBox="1"/>
          <p:nvPr/>
        </p:nvSpPr>
        <p:spPr>
          <a:xfrm>
            <a:off x="868680" y="278892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逃げる転職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429000"/>
            <a:ext cx="4754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嫌なことから離れるだけ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次の職場でも同じ壁にぶつかる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理由が「人や会社のせい」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263640" y="2606040"/>
            <a:ext cx="5349240" cy="2514600"/>
          </a:xfrm>
          <a:prstGeom prst="roundRect">
            <a:avLst>
              <a:gd name="adj" fmla="val 4364"/>
            </a:avLst>
          </a:prstGeom>
          <a:solidFill>
            <a:schemeClr val="bg1"/>
          </a:solidFill>
          <a:ln w="25400">
            <a:solidFill>
              <a:srgbClr val="3E9B6E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 txBox="1"/>
          <p:nvPr/>
        </p:nvSpPr>
        <p:spPr>
          <a:xfrm>
            <a:off x="6583680" y="278892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積む転職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6583680" y="3429000"/>
            <a:ext cx="4754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できることが増えたから次へ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前の経験が、次の職場で武器になる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理由が「自分の成長」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34924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1社目はゴールではなく、スタート地点。経験は持ち運べます。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経験は「小さく試す」で積む</a:t>
            </a:r>
            <a:endParaRPr lang="en-US" sz="3000" dirty="0"/>
          </a:p>
        </p:txBody>
      </p:sp>
      <p:sp>
        <p:nvSpPr>
          <p:cNvPr id="3" name="badge"/>
          <p:cNvSpPr/>
          <p:nvPr/>
        </p:nvSpPr>
        <p:spPr>
          <a:xfrm>
            <a:off x="2880360" y="1280160"/>
            <a:ext cx="1554480" cy="1554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432" y="149047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880360" y="196596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試す</a:t>
            </a:r>
            <a:endParaRPr lang="en-US" sz="1900" dirty="0"/>
          </a:p>
        </p:txBody>
      </p:sp>
      <p:sp>
        <p:nvSpPr>
          <p:cNvPr id="6" name="badge"/>
          <p:cNvSpPr/>
          <p:nvPr/>
        </p:nvSpPr>
        <p:spPr>
          <a:xfrm>
            <a:off x="4266174" y="3680460"/>
            <a:ext cx="1554480" cy="1554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246" y="3890772"/>
            <a:ext cx="402336" cy="40233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266174" y="436626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振り返る</a:t>
            </a:r>
            <a:endParaRPr lang="en-US" sz="1900" dirty="0"/>
          </a:p>
        </p:txBody>
      </p:sp>
      <p:sp>
        <p:nvSpPr>
          <p:cNvPr id="9" name="badge"/>
          <p:cNvSpPr/>
          <p:nvPr/>
        </p:nvSpPr>
        <p:spPr>
          <a:xfrm>
            <a:off x="1494546" y="3680460"/>
            <a:ext cx="1554480" cy="155448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0618" y="3890772"/>
            <a:ext cx="402336" cy="40233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94546" y="436626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選び直す</a:t>
            </a:r>
            <a:endParaRPr lang="en-US" sz="1900" dirty="0"/>
          </a:p>
        </p:txBody>
      </p:sp>
      <p:sp>
        <p:nvSpPr>
          <p:cNvPr id="12" name="Text 7"/>
          <p:cNvSpPr txBox="1"/>
          <p:nvPr/>
        </p:nvSpPr>
        <p:spPr>
          <a:xfrm>
            <a:off x="6450676" y="1645920"/>
            <a:ext cx="516220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7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試す：目の前の仕事を、まずやってみる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7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振り返る：何が楽しかった？何がしんどかった？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7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選び直す：次に試すことを決める</a:t>
            </a:r>
            <a:endParaRPr lang="en-US" sz="1700" dirty="0"/>
          </a:p>
        </p:txBody>
      </p:sp>
      <p:sp>
        <p:nvSpPr>
          <p:cNvPr id="13" name="card"/>
          <p:cNvSpPr/>
          <p:nvPr/>
        </p:nvSpPr>
        <p:spPr>
          <a:xfrm>
            <a:off x="6583680" y="3931920"/>
            <a:ext cx="5029200" cy="1645920"/>
          </a:xfrm>
          <a:prstGeom prst="roundRect">
            <a:avLst>
              <a:gd name="adj" fmla="val 6667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Text 9"/>
          <p:cNvSpPr txBox="1"/>
          <p:nvPr/>
        </p:nvSpPr>
        <p:spPr>
          <a:xfrm>
            <a:off x="6858000" y="3931920"/>
            <a:ext cx="4572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失敗のコストが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一番安いのは、今。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1945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400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PART 4</a:t>
            </a:r>
            <a:endParaRPr lang="en-US" sz="18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8346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応援される人になる</a:t>
            </a:r>
            <a:endParaRPr lang="en-US" sz="44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411480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chemeClr val="accent4"/>
                </a:solidFill>
              </a:rPr>
              <a:t>意味のある生き方への、私の答え</a:t>
            </a:r>
            <a:endParaRPr lang="en-US" sz="2000" dirty="0"/>
          </a:p>
        </p:txBody>
      </p:sp>
      <p:sp>
        <p:nvSpPr>
          <p:cNvPr id="5" name="sun"/>
          <p:cNvSpPr/>
          <p:nvPr/>
        </p:nvSpPr>
        <p:spPr>
          <a:xfrm>
            <a:off x="8503920" y="1463040"/>
            <a:ext cx="4206240" cy="420624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clockFace"/>
          <p:cNvSpPr/>
          <p:nvPr/>
        </p:nvSpPr>
        <p:spPr>
          <a:xfrm>
            <a:off x="9235440" y="2194560"/>
            <a:ext cx="2743200" cy="2743200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Shape 5"/>
          <p:cNvSpPr/>
          <p:nvPr/>
        </p:nvSpPr>
        <p:spPr>
          <a:xfrm flipV="1">
            <a:off x="10607040" y="2290572"/>
            <a:ext cx="914" cy="205740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Shape 6"/>
          <p:cNvSpPr/>
          <p:nvPr/>
        </p:nvSpPr>
        <p:spPr>
          <a:xfrm flipV="1">
            <a:off x="11196828" y="2461468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 flipV="1">
            <a:off x="11628583" y="2928366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11676888" y="3566160"/>
            <a:ext cx="205740" cy="914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Shape 9"/>
          <p:cNvSpPr/>
          <p:nvPr/>
        </p:nvSpPr>
        <p:spPr>
          <a:xfrm>
            <a:off x="11628583" y="4155948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Shape 10"/>
          <p:cNvSpPr/>
          <p:nvPr/>
        </p:nvSpPr>
        <p:spPr>
          <a:xfrm>
            <a:off x="11196828" y="4587703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Shape 11"/>
          <p:cNvSpPr/>
          <p:nvPr/>
        </p:nvSpPr>
        <p:spPr>
          <a:xfrm>
            <a:off x="10607040" y="4636008"/>
            <a:ext cx="914" cy="205740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 flipH="1">
            <a:off x="9969246" y="4587703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Shape 13"/>
          <p:cNvSpPr/>
          <p:nvPr/>
        </p:nvSpPr>
        <p:spPr>
          <a:xfrm flipH="1">
            <a:off x="9502348" y="4155948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Shape 14"/>
          <p:cNvSpPr/>
          <p:nvPr/>
        </p:nvSpPr>
        <p:spPr>
          <a:xfrm flipH="1">
            <a:off x="9331452" y="3566160"/>
            <a:ext cx="205740" cy="914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Shape 15"/>
          <p:cNvSpPr/>
          <p:nvPr/>
        </p:nvSpPr>
        <p:spPr>
          <a:xfrm>
            <a:off x="9502348" y="2928366"/>
            <a:ext cx="83149" cy="48006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Shape 16"/>
          <p:cNvSpPr/>
          <p:nvPr/>
        </p:nvSpPr>
        <p:spPr>
          <a:xfrm>
            <a:off x="9969246" y="2461468"/>
            <a:ext cx="48006" cy="83149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Shape 17"/>
          <p:cNvSpPr/>
          <p:nvPr/>
        </p:nvSpPr>
        <p:spPr>
          <a:xfrm flipH="1">
            <a:off x="10264140" y="3566160"/>
            <a:ext cx="342900" cy="593920"/>
          </a:xfrm>
          <a:prstGeom prst="line">
            <a:avLst/>
          </a:prstGeom>
          <a:noFill/>
          <a:ln w="889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Shape 18"/>
          <p:cNvSpPr/>
          <p:nvPr/>
        </p:nvSpPr>
        <p:spPr>
          <a:xfrm flipV="1">
            <a:off x="10607040" y="2537460"/>
            <a:ext cx="914" cy="102870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Shape 19"/>
          <p:cNvSpPr/>
          <p:nvPr/>
        </p:nvSpPr>
        <p:spPr>
          <a:xfrm>
            <a:off x="10442448" y="3401568"/>
            <a:ext cx="329184" cy="32918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 txBox="1"/>
          <p:nvPr/>
        </p:nvSpPr>
        <p:spPr>
          <a:xfrm>
            <a:off x="9235440" y="51206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57歳の山下＝夜7時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得意がわからなかった私は、「応援する側」に回った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6675120" y="1554480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頑張っている人を、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とにかく応援した。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6675120" y="306324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仕事でも、地域でも。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人の得意を見つけて、背中を押した。</a:t>
            </a:r>
            <a:endParaRPr lang="en-US" sz="1700" dirty="0"/>
          </a:p>
        </p:txBody>
      </p:sp>
      <p:sp>
        <p:nvSpPr>
          <p:cNvPr id="6" name="card"/>
          <p:cNvSpPr/>
          <p:nvPr/>
        </p:nvSpPr>
        <p:spPr>
          <a:xfrm>
            <a:off x="6675120" y="4206240"/>
            <a:ext cx="4937760" cy="146304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4"/>
          <p:cNvSpPr txBox="1"/>
          <p:nvPr/>
        </p:nvSpPr>
        <p:spPr>
          <a:xfrm>
            <a:off x="6949440" y="4206240"/>
            <a:ext cx="4480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すると、いつの間にか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自分の役割と居場所ができていた。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33</a:t>
            </a:fld>
            <a:endParaRPr lang="en-US"/>
          </a:p>
        </p:txBody>
      </p:sp>
      <p:pic>
        <p:nvPicPr>
          <p:cNvPr id="9" name="Image 0" descr="/tmp/claude-0/-home-claude/7f7e3a58-a94c-5725-9728-3d2ae26e1d2c/scratchpad/img/lecture.jpg">
            <a:extLst>
              <a:ext uri="{FF2B5EF4-FFF2-40B4-BE49-F238E27FC236}">
                <a16:creationId xmlns:a16="http://schemas.microsoft.com/office/drawing/2014/main" id="{FBD9FD87-3F25-9E84-6532-20525AC68D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417320"/>
            <a:ext cx="4937760" cy="370332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応援される人になる5つのステップ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4480560"/>
            <a:ext cx="2103120" cy="1463040"/>
          </a:xfrm>
          <a:prstGeom prst="rect">
            <a:avLst/>
          </a:prstGeom>
          <a:solidFill>
            <a:schemeClr val="tx2">
              <a:alpha val="40000"/>
            </a:scheme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 txBox="1"/>
          <p:nvPr/>
        </p:nvSpPr>
        <p:spPr>
          <a:xfrm>
            <a:off x="685800" y="459028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1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4892040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目の前の仕事で、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自分を試す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61488" y="3840480"/>
            <a:ext cx="2103120" cy="2103120"/>
          </a:xfrm>
          <a:prstGeom prst="rect">
            <a:avLst/>
          </a:prstGeom>
          <a:solidFill>
            <a:schemeClr val="tx2">
              <a:alpha val="55000"/>
            </a:scheme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2898648" y="395020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2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2898648" y="4251960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笑われながら、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得意を探す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974336" y="3200400"/>
            <a:ext cx="2103120" cy="2743200"/>
          </a:xfrm>
          <a:prstGeom prst="rect">
            <a:avLst/>
          </a:prstGeom>
          <a:solidFill>
            <a:schemeClr val="tx2">
              <a:alpha val="70000"/>
            </a:scheme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 txBox="1"/>
          <p:nvPr/>
        </p:nvSpPr>
        <p:spPr>
          <a:xfrm>
            <a:off x="5111496" y="331012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3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111496" y="3611880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頑張っている人を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応援する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187184" y="2560320"/>
            <a:ext cx="2103120" cy="3383280"/>
          </a:xfrm>
          <a:prstGeom prst="rect">
            <a:avLst/>
          </a:prstGeom>
          <a:solidFill>
            <a:schemeClr val="tx2">
              <a:alpha val="85000"/>
            </a:scheme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 txBox="1"/>
          <p:nvPr/>
        </p:nvSpPr>
        <p:spPr>
          <a:xfrm>
            <a:off x="7324344" y="267004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4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324344" y="2971800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役割と居場所が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見つかる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400032" y="1920240"/>
            <a:ext cx="2103120" cy="402336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 txBox="1"/>
          <p:nvPr/>
        </p:nvSpPr>
        <p:spPr>
          <a:xfrm>
            <a:off x="9537192" y="202996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5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9537192" y="2331720"/>
            <a:ext cx="1874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応援される人に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なる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13716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得意が見つからなくても、大丈夫。STEP3から始められます。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応援は、小さくていい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554480"/>
            <a:ext cx="2057400" cy="292608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iconCircle"/>
          <p:cNvSpPr/>
          <p:nvPr/>
        </p:nvSpPr>
        <p:spPr>
          <a:xfrm>
            <a:off x="1097280" y="1828800"/>
            <a:ext cx="960120" cy="9601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911" y="2078431"/>
            <a:ext cx="460858" cy="46085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85800" y="301752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話を最後まで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聞く</a:t>
            </a:r>
            <a:endParaRPr lang="en-US" sz="1700" dirty="0"/>
          </a:p>
        </p:txBody>
      </p:sp>
      <p:sp>
        <p:nvSpPr>
          <p:cNvPr id="7" name="card"/>
          <p:cNvSpPr/>
          <p:nvPr/>
        </p:nvSpPr>
        <p:spPr>
          <a:xfrm>
            <a:off x="2816352" y="1554480"/>
            <a:ext cx="2057400" cy="292608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iconCircle"/>
          <p:cNvSpPr/>
          <p:nvPr/>
        </p:nvSpPr>
        <p:spPr>
          <a:xfrm>
            <a:off x="3364992" y="1828800"/>
            <a:ext cx="960120" cy="9601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4623" y="2078431"/>
            <a:ext cx="460858" cy="46085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953512" y="301752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「いいね」と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言葉にする</a:t>
            </a:r>
            <a:endParaRPr lang="en-US" sz="1700" dirty="0"/>
          </a:p>
        </p:txBody>
      </p:sp>
      <p:sp>
        <p:nvSpPr>
          <p:cNvPr id="11" name="card"/>
          <p:cNvSpPr/>
          <p:nvPr/>
        </p:nvSpPr>
        <p:spPr>
          <a:xfrm>
            <a:off x="5084064" y="1554480"/>
            <a:ext cx="2057400" cy="292608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iconCircle"/>
          <p:cNvSpPr/>
          <p:nvPr/>
        </p:nvSpPr>
        <p:spPr>
          <a:xfrm>
            <a:off x="5632704" y="1828800"/>
            <a:ext cx="960120" cy="9601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335" y="2078431"/>
            <a:ext cx="460858" cy="46085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221224" y="301752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手伝いを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1回引き受ける</a:t>
            </a:r>
            <a:endParaRPr lang="en-US" sz="1700" dirty="0"/>
          </a:p>
        </p:txBody>
      </p:sp>
      <p:sp>
        <p:nvSpPr>
          <p:cNvPr id="15" name="card"/>
          <p:cNvSpPr/>
          <p:nvPr/>
        </p:nvSpPr>
        <p:spPr>
          <a:xfrm>
            <a:off x="7351776" y="1554480"/>
            <a:ext cx="2057400" cy="292608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iconCircle"/>
          <p:cNvSpPr/>
          <p:nvPr/>
        </p:nvSpPr>
        <p:spPr>
          <a:xfrm>
            <a:off x="7900416" y="1828800"/>
            <a:ext cx="960120" cy="9601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0047" y="2078431"/>
            <a:ext cx="460858" cy="460858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488936" y="301752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SNSで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シェアする</a:t>
            </a:r>
            <a:endParaRPr lang="en-US" sz="1700" dirty="0"/>
          </a:p>
        </p:txBody>
      </p:sp>
      <p:sp>
        <p:nvSpPr>
          <p:cNvPr id="19" name="card"/>
          <p:cNvSpPr/>
          <p:nvPr/>
        </p:nvSpPr>
        <p:spPr>
          <a:xfrm>
            <a:off x="9619488" y="1554480"/>
            <a:ext cx="2057400" cy="292608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iconCircle"/>
          <p:cNvSpPr/>
          <p:nvPr/>
        </p:nvSpPr>
        <p:spPr>
          <a:xfrm>
            <a:off x="10168128" y="1828800"/>
            <a:ext cx="960120" cy="9601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17759" y="2078431"/>
            <a:ext cx="460858" cy="46085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756648" y="301752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質問して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関心を示す</a:t>
            </a:r>
            <a:endParaRPr lang="en-US" sz="1700" dirty="0"/>
          </a:p>
        </p:txBody>
      </p:sp>
      <p:sp>
        <p:nvSpPr>
          <p:cNvPr id="23" name="Text 16"/>
          <p:cNvSpPr txBox="1"/>
          <p:nvPr/>
        </p:nvSpPr>
        <p:spPr>
          <a:xfrm>
            <a:off x="548640" y="48463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今日からできる応援が、5年後のあなたの信用になります。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挑戦する人の隣には、いつも笑う人がいる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63040"/>
            <a:ext cx="5303520" cy="3291840"/>
          </a:xfrm>
          <a:prstGeom prst="roundRect">
            <a:avLst>
              <a:gd name="adj" fmla="val 333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 txBox="1"/>
          <p:nvPr/>
        </p:nvSpPr>
        <p:spPr>
          <a:xfrm>
            <a:off x="914400" y="169164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応援する側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822959" y="2468880"/>
            <a:ext cx="4879571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挑戦している友だちに「いいね」と言える人。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やがて、自分が挑戦する時に応援される。</a:t>
            </a:r>
            <a:endParaRPr lang="en-US" sz="1800" dirty="0"/>
          </a:p>
        </p:txBody>
      </p:sp>
      <p:sp>
        <p:nvSpPr>
          <p:cNvPr id="6" name="card"/>
          <p:cNvSpPr/>
          <p:nvPr/>
        </p:nvSpPr>
        <p:spPr>
          <a:xfrm>
            <a:off x="6355080" y="1463040"/>
            <a:ext cx="530352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 txBox="1"/>
          <p:nvPr/>
        </p:nvSpPr>
        <p:spPr>
          <a:xfrm>
            <a:off x="6720840" y="169164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笑う側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6720840" y="2468880"/>
            <a:ext cx="4572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挑戦している人を、遠くから笑う人。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自分が挑戦する時、誰も味方がいない。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07492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あなたは、どっち側に立つ？　そして、笑われたら挑戦している証拠です。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応援される人になった時、「意味のある生き方」がつながる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499616"/>
            <a:ext cx="5486400" cy="4498848"/>
          </a:xfrm>
          <a:prstGeom prst="ellipse">
            <a:avLst/>
          </a:prstGeom>
          <a:solidFill>
            <a:schemeClr val="accent3">
              <a:alpha val="30000"/>
            </a:schemeClr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417320" y="2136953"/>
            <a:ext cx="3931920" cy="3224174"/>
          </a:xfrm>
          <a:prstGeom prst="ellipse">
            <a:avLst/>
          </a:prstGeom>
          <a:solidFill>
            <a:schemeClr val="accent2">
              <a:alpha val="55000"/>
            </a:schemeClr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Shape 3"/>
          <p:cNvSpPr/>
          <p:nvPr/>
        </p:nvSpPr>
        <p:spPr>
          <a:xfrm>
            <a:off x="2194560" y="2774290"/>
            <a:ext cx="2377440" cy="1949501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 txBox="1"/>
          <p:nvPr/>
        </p:nvSpPr>
        <p:spPr>
          <a:xfrm>
            <a:off x="2468880" y="342900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468880" y="22860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誰か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468880" y="160020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社会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6766560" y="1645920"/>
            <a:ext cx="484632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 txBox="1"/>
          <p:nvPr/>
        </p:nvSpPr>
        <p:spPr>
          <a:xfrm>
            <a:off x="7040880" y="175564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自分にとって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040880" y="2121408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自分の役割と居場所がある</a:t>
            </a:r>
            <a:endParaRPr lang="en-US" sz="1800" dirty="0"/>
          </a:p>
        </p:txBody>
      </p:sp>
      <p:sp>
        <p:nvSpPr>
          <p:cNvPr id="12" name="card"/>
          <p:cNvSpPr/>
          <p:nvPr/>
        </p:nvSpPr>
        <p:spPr>
          <a:xfrm>
            <a:off x="6766560" y="2971800"/>
            <a:ext cx="484632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 txBox="1"/>
          <p:nvPr/>
        </p:nvSpPr>
        <p:spPr>
          <a:xfrm>
            <a:off x="7040880" y="308152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誰かにとって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7040880" y="3447288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「あなたがいてよかった」と言われる</a:t>
            </a:r>
            <a:endParaRPr lang="en-US" sz="1800" dirty="0"/>
          </a:p>
        </p:txBody>
      </p:sp>
      <p:sp>
        <p:nvSpPr>
          <p:cNvPr id="15" name="card"/>
          <p:cNvSpPr/>
          <p:nvPr/>
        </p:nvSpPr>
        <p:spPr>
          <a:xfrm>
            <a:off x="6766560" y="4297680"/>
            <a:ext cx="484632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 txBox="1"/>
          <p:nvPr/>
        </p:nvSpPr>
        <p:spPr>
          <a:xfrm>
            <a:off x="7040880" y="440740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社会にとって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7040880" y="4773168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食と農を支える一人になる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明日からやる2つのこと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548640" y="1463040"/>
            <a:ext cx="5394960" cy="384048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badge"/>
          <p:cNvSpPr/>
          <p:nvPr/>
        </p:nvSpPr>
        <p:spPr>
          <a:xfrm>
            <a:off x="914400" y="1737360"/>
            <a:ext cx="914400" cy="914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 txBox="1"/>
          <p:nvPr/>
        </p:nvSpPr>
        <p:spPr>
          <a:xfrm>
            <a:off x="914400" y="17373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3000" dirty="0"/>
          </a:p>
        </p:txBody>
      </p:sp>
      <p:sp>
        <p:nvSpPr>
          <p:cNvPr id="6" name="iconCircle"/>
          <p:cNvSpPr/>
          <p:nvPr/>
        </p:nvSpPr>
        <p:spPr>
          <a:xfrm>
            <a:off x="4663440" y="1737360"/>
            <a:ext cx="914400" cy="9144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184" y="1975104"/>
            <a:ext cx="438912" cy="43891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880360"/>
            <a:ext cx="4663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ニュースを1つ、7つの視点で読む</a:t>
            </a:r>
            <a:endParaRPr lang="en-US" sz="25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069080"/>
            <a:ext cx="4663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週に1回でOK。「これは農業にどう影響する？」と1行メモする</a:t>
            </a:r>
            <a:endParaRPr lang="en-US" sz="1600" dirty="0"/>
          </a:p>
        </p:txBody>
      </p:sp>
      <p:sp>
        <p:nvSpPr>
          <p:cNvPr id="10" name="card"/>
          <p:cNvSpPr/>
          <p:nvPr/>
        </p:nvSpPr>
        <p:spPr>
          <a:xfrm>
            <a:off x="6172200" y="1463040"/>
            <a:ext cx="5394960" cy="3840480"/>
          </a:xfrm>
          <a:prstGeom prst="roundRect">
            <a:avLst>
              <a:gd name="adj" fmla="val 2857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badge"/>
          <p:cNvSpPr/>
          <p:nvPr/>
        </p:nvSpPr>
        <p:spPr>
          <a:xfrm>
            <a:off x="6537960" y="1737360"/>
            <a:ext cx="914400" cy="914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9"/>
          <p:cNvSpPr txBox="1"/>
          <p:nvPr/>
        </p:nvSpPr>
        <p:spPr>
          <a:xfrm>
            <a:off x="6537960" y="17373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3000" dirty="0"/>
          </a:p>
        </p:txBody>
      </p:sp>
      <p:sp>
        <p:nvSpPr>
          <p:cNvPr id="13" name="iconCircle"/>
          <p:cNvSpPr/>
          <p:nvPr/>
        </p:nvSpPr>
        <p:spPr>
          <a:xfrm>
            <a:off x="10287000" y="1737360"/>
            <a:ext cx="914400" cy="9144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4744" y="1975104"/>
            <a:ext cx="438912" cy="438912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537960" y="2880360"/>
            <a:ext cx="4663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挑戦している人の話を聞く</a:t>
            </a:r>
            <a:endParaRPr lang="en-US" sz="2500" dirty="0"/>
          </a:p>
        </p:txBody>
      </p:sp>
      <p:sp>
        <p:nvSpPr>
          <p:cNvPr id="16" name="Text 12"/>
          <p:cNvSpPr txBox="1"/>
          <p:nvPr/>
        </p:nvSpPr>
        <p:spPr>
          <a:xfrm>
            <a:off x="6537960" y="4069080"/>
            <a:ext cx="4663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このアグリビジネス講座で、毎週チャンスがあります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この講座は「未来の先輩」に会える場所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55591" y="1645920"/>
            <a:ext cx="706581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来週から毎週、農業界の第一線で活躍する実務者が来ます。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5852160" y="246888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話の聞き方のコツ</a:t>
            </a:r>
            <a:endParaRPr lang="en-US" sz="1500" dirty="0"/>
          </a:p>
        </p:txBody>
      </p:sp>
      <p:sp>
        <p:nvSpPr>
          <p:cNvPr id="6" name="badge"/>
          <p:cNvSpPr/>
          <p:nvPr/>
        </p:nvSpPr>
        <p:spPr>
          <a:xfrm>
            <a:off x="5852160" y="292608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4"/>
          <p:cNvSpPr txBox="1"/>
          <p:nvPr/>
        </p:nvSpPr>
        <p:spPr>
          <a:xfrm>
            <a:off x="5852160" y="2926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583680" y="29260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成功談の「裏にある失敗」を聞く</a:t>
            </a:r>
            <a:endParaRPr lang="en-US" sz="1800" dirty="0"/>
          </a:p>
        </p:txBody>
      </p:sp>
      <p:sp>
        <p:nvSpPr>
          <p:cNvPr id="9" name="badge"/>
          <p:cNvSpPr/>
          <p:nvPr/>
        </p:nvSpPr>
        <p:spPr>
          <a:xfrm>
            <a:off x="5852160" y="365760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5852160" y="3657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583680" y="365760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「なぜ、その道を選んだのか」を聞く</a:t>
            </a:r>
            <a:endParaRPr lang="en-US" sz="1800" dirty="0"/>
          </a:p>
        </p:txBody>
      </p:sp>
      <p:sp>
        <p:nvSpPr>
          <p:cNvPr id="12" name="badge"/>
          <p:cNvSpPr/>
          <p:nvPr/>
        </p:nvSpPr>
        <p:spPr>
          <a:xfrm>
            <a:off x="5852160" y="438912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 txBox="1"/>
          <p:nvPr/>
        </p:nvSpPr>
        <p:spPr>
          <a:xfrm>
            <a:off x="5852160" y="4389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583680" y="438912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1回は、自分から質問する</a:t>
            </a:r>
            <a:endParaRPr lang="en-US" sz="1800" dirty="0"/>
          </a:p>
        </p:txBody>
      </p:sp>
      <p:sp>
        <p:nvSpPr>
          <p:cNvPr id="15" name="card"/>
          <p:cNvSpPr/>
          <p:nvPr/>
        </p:nvSpPr>
        <p:spPr>
          <a:xfrm>
            <a:off x="548640" y="5349240"/>
            <a:ext cx="11094415" cy="640080"/>
          </a:xfrm>
          <a:prstGeom prst="roundRect">
            <a:avLst>
              <a:gd name="adj" fmla="val 1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3"/>
          <p:cNvSpPr txBox="1"/>
          <p:nvPr/>
        </p:nvSpPr>
        <p:spPr>
          <a:xfrm>
            <a:off x="822960" y="5349240"/>
            <a:ext cx="105457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講師は、自分の経験しか語れません。だから、たくさんの人の話を聞いてください。点と点が、いつかつながります。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39</a:t>
            </a:fld>
            <a:endParaRPr lang="en-US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E0A58330-051A-696E-4290-B8CF08BD4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91" y="2358893"/>
            <a:ext cx="4962925" cy="257055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今日のまとめ</a:t>
            </a:r>
            <a:endParaRPr lang="en-US" sz="3000" dirty="0"/>
          </a:p>
        </p:txBody>
      </p:sp>
      <p:sp>
        <p:nvSpPr>
          <p:cNvPr id="3" name="iconCircle"/>
          <p:cNvSpPr/>
          <p:nvPr/>
        </p:nvSpPr>
        <p:spPr>
          <a:xfrm>
            <a:off x="548640" y="1463040"/>
            <a:ext cx="1005840" cy="10058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58" y="1724558"/>
            <a:ext cx="482803" cy="48280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874520" y="1444752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焦らなくていい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1874520" y="2011680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2035年、27歳のあなたはまだ朝9時</a:t>
            </a:r>
            <a:endParaRPr lang="en-US" sz="1700" dirty="0"/>
          </a:p>
        </p:txBody>
      </p:sp>
      <p:sp>
        <p:nvSpPr>
          <p:cNvPr id="7" name="iconCircle"/>
          <p:cNvSpPr/>
          <p:nvPr/>
        </p:nvSpPr>
        <p:spPr>
          <a:xfrm>
            <a:off x="548640" y="2834640"/>
            <a:ext cx="1005840" cy="10058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58" y="3096158"/>
            <a:ext cx="482803" cy="482803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874520" y="2816352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経験を積もう</a:t>
            </a:r>
            <a:endParaRPr lang="en-US" sz="2600" dirty="0"/>
          </a:p>
        </p:txBody>
      </p:sp>
      <p:sp>
        <p:nvSpPr>
          <p:cNvPr id="10" name="Text 6"/>
          <p:cNvSpPr txBox="1"/>
          <p:nvPr/>
        </p:nvSpPr>
        <p:spPr>
          <a:xfrm>
            <a:off x="1874520" y="3383280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転職もあり。1社目はスタート地点</a:t>
            </a:r>
            <a:endParaRPr lang="en-US" sz="1700" dirty="0"/>
          </a:p>
        </p:txBody>
      </p:sp>
      <p:sp>
        <p:nvSpPr>
          <p:cNvPr id="11" name="iconCircle"/>
          <p:cNvSpPr/>
          <p:nvPr/>
        </p:nvSpPr>
        <p:spPr>
          <a:xfrm>
            <a:off x="548640" y="4206240"/>
            <a:ext cx="1005840" cy="100584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58" y="4467758"/>
            <a:ext cx="482803" cy="482803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874520" y="4187952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応援される人になろう</a:t>
            </a:r>
            <a:endParaRPr lang="en-US" sz="2600" dirty="0"/>
          </a:p>
        </p:txBody>
      </p:sp>
      <p:sp>
        <p:nvSpPr>
          <p:cNvPr id="14" name="Text 9"/>
          <p:cNvSpPr txBox="1"/>
          <p:nvPr/>
        </p:nvSpPr>
        <p:spPr>
          <a:xfrm>
            <a:off x="1874520" y="4754880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まずは、応援する側から</a:t>
            </a:r>
            <a:endParaRPr lang="en-US" sz="1700" dirty="0"/>
          </a:p>
        </p:txBody>
      </p:sp>
      <p:sp>
        <p:nvSpPr>
          <p:cNvPr id="15" name="card"/>
          <p:cNvSpPr/>
          <p:nvPr/>
        </p:nvSpPr>
        <p:spPr>
          <a:xfrm>
            <a:off x="8229600" y="1463040"/>
            <a:ext cx="3383280" cy="3840480"/>
          </a:xfrm>
          <a:prstGeom prst="roundRect">
            <a:avLst>
              <a:gd name="adj" fmla="val 32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1"/>
          <p:cNvSpPr txBox="1"/>
          <p:nvPr/>
        </p:nvSpPr>
        <p:spPr>
          <a:xfrm>
            <a:off x="8503920" y="1737360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最初に書いた紙を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見てください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8503919" y="2788920"/>
            <a:ext cx="300089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2035年の自分の姿。今日の話を聞いて、少し変わりましたか？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92C9E-861A-5473-A505-8F401DDFD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88884E17-3566-BDB9-7C99-A116F79E7594}"/>
              </a:ext>
            </a:extLst>
          </p:cNvPr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最初の質問</a:t>
            </a:r>
            <a:endParaRPr lang="en-US" sz="3000" dirty="0"/>
          </a:p>
        </p:txBody>
      </p:sp>
      <p:sp>
        <p:nvSpPr>
          <p:cNvPr id="3" name="card">
            <a:extLst>
              <a:ext uri="{FF2B5EF4-FFF2-40B4-BE49-F238E27FC236}">
                <a16:creationId xmlns:a16="http://schemas.microsoft.com/office/drawing/2014/main" id="{F767C8F2-0B38-59FF-3EE5-034E5BA08911}"/>
              </a:ext>
            </a:extLst>
          </p:cNvPr>
          <p:cNvSpPr/>
          <p:nvPr/>
        </p:nvSpPr>
        <p:spPr>
          <a:xfrm>
            <a:off x="548640" y="1463040"/>
            <a:ext cx="7863840" cy="4206240"/>
          </a:xfrm>
          <a:prstGeom prst="roundRect">
            <a:avLst>
              <a:gd name="adj" fmla="val 26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C754297-9441-9A14-8C77-E5C6128F28DC}"/>
              </a:ext>
            </a:extLst>
          </p:cNvPr>
          <p:cNvSpPr txBox="1"/>
          <p:nvPr/>
        </p:nvSpPr>
        <p:spPr>
          <a:xfrm>
            <a:off x="1005840" y="182880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2035年10月</a:t>
            </a:r>
            <a:r>
              <a:rPr lang="ja-JP" altLang="en-US" sz="2800" b="1" dirty="0">
                <a:solidFill>
                  <a:schemeClr val="accent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９日</a:t>
            </a:r>
            <a:endParaRPr lang="en-US" sz="28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0783295-F2D2-ADB8-DE7A-D059B7DA90CC}"/>
              </a:ext>
            </a:extLst>
          </p:cNvPr>
          <p:cNvSpPr txBox="1"/>
          <p:nvPr/>
        </p:nvSpPr>
        <p:spPr>
          <a:xfrm>
            <a:off x="1005840" y="2560320"/>
            <a:ext cx="7132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あなたは、どこで、誰と、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何をしていますか？</a:t>
            </a:r>
            <a:endParaRPr lang="en-US" sz="36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A6B8335-D647-490A-2221-6E80FE42D26F}"/>
              </a:ext>
            </a:extLst>
          </p:cNvPr>
          <p:cNvSpPr txBox="1"/>
          <p:nvPr/>
        </p:nvSpPr>
        <p:spPr>
          <a:xfrm>
            <a:off x="1005840" y="4389120"/>
            <a:ext cx="7132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紙に1行だけ書いてください。正解はありません。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「わからない」と書いてもOKです。</a:t>
            </a:r>
            <a:endParaRPr lang="en-US" sz="1800" dirty="0"/>
          </a:p>
        </p:txBody>
      </p:sp>
      <p:sp>
        <p:nvSpPr>
          <p:cNvPr id="7" name="badge">
            <a:extLst>
              <a:ext uri="{FF2B5EF4-FFF2-40B4-BE49-F238E27FC236}">
                <a16:creationId xmlns:a16="http://schemas.microsoft.com/office/drawing/2014/main" id="{2B451C4F-EF05-33AA-973A-3C03CDA6D85E}"/>
              </a:ext>
            </a:extLst>
          </p:cNvPr>
          <p:cNvSpPr/>
          <p:nvPr/>
        </p:nvSpPr>
        <p:spPr>
          <a:xfrm>
            <a:off x="9144000" y="2011680"/>
            <a:ext cx="2377440" cy="23774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A503847-7ACB-5474-8FF3-82481AC1E750}"/>
              </a:ext>
            </a:extLst>
          </p:cNvPr>
          <p:cNvSpPr txBox="1"/>
          <p:nvPr/>
        </p:nvSpPr>
        <p:spPr>
          <a:xfrm>
            <a:off x="9144000" y="2011680"/>
            <a:ext cx="2377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6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</a:t>
            </a:r>
            <a:endParaRPr lang="en-US" sz="6600" dirty="0"/>
          </a:p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秒</a:t>
            </a:r>
            <a:endParaRPr lang="en-US" sz="66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12BD5317-BEF1-1F97-8562-D4B72A1569DA}"/>
              </a:ext>
            </a:extLst>
          </p:cNvPr>
          <p:cNvSpPr txBox="1"/>
          <p:nvPr/>
        </p:nvSpPr>
        <p:spPr>
          <a:xfrm>
            <a:off x="8595360" y="46634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書いた紙は、最後にもう一度使います</a:t>
            </a:r>
            <a:endParaRPr lang="en-US" sz="14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EF3D2483-46F9-4E62-6A3A-50E52EC6025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965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1371600"/>
            <a:ext cx="5486400" cy="548640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 txBox="1"/>
          <p:nvPr/>
        </p:nvSpPr>
        <p:spPr>
          <a:xfrm>
            <a:off x="731520" y="146304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chemeClr val="bg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40年前、やる気ゼロの農大生だった私が、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chemeClr val="bg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いま、こうして皆さんの前に立っています。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834640"/>
            <a:ext cx="8229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人生は、</a:t>
            </a:r>
            <a:endParaRPr lang="en-US" sz="6000" dirty="0"/>
          </a:p>
          <a:p>
            <a:pPr marL="0" indent="0">
              <a:buNone/>
            </a:pPr>
            <a:r>
              <a:rPr lang="en-US" sz="60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自分で作れる。</a:t>
            </a:r>
            <a:endParaRPr lang="en-US" sz="6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394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皆さんの挑戦を、心から応援しています。</a:t>
            </a:r>
            <a:endParaRPr lang="en-US" sz="2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9144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ご清聴ありがとうございました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bg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2035年、成長した皆さんに会えるのを楽しみにしています。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31520" y="2743200"/>
            <a:ext cx="2377440" cy="2377440"/>
          </a:xfrm>
          <a:prstGeom prst="roundRect">
            <a:avLst>
              <a:gd name="adj" fmla="val 3846"/>
            </a:avLst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457200" y="52578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ご意見・ご感想はこちら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023360" y="2743200"/>
            <a:ext cx="2377440" cy="2377440"/>
          </a:xfrm>
          <a:prstGeom prst="roundRect">
            <a:avLst>
              <a:gd name="adj" fmla="val 3846"/>
            </a:avLst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8" name="Image 1" descr="/tmp/claude-0/-home-claude/7f7e3a58-a94c-5725-9728-3d2ae26e1d2c/scratchpad/img/qr_yt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51960" y="2971800"/>
            <a:ext cx="1920240" cy="19202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749040" y="52578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YouTube「農テラスチャンネル」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もう一度聞きたい方はこちら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7680960" y="493776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chemeClr val="accent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農業界を明るく照らす農テラス</a:t>
            </a:r>
            <a:endParaRPr lang="en-US" sz="1500" dirty="0"/>
          </a:p>
          <a:p>
            <a:pPr marL="0" indent="0" algn="r">
              <a:buNone/>
            </a:pPr>
            <a:r>
              <a:rPr lang="en-US" sz="1500" dirty="0">
                <a:solidFill>
                  <a:schemeClr val="accent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今日も一緒にこちらの脳を耕しましょう</a:t>
            </a:r>
            <a:endParaRPr lang="en-US" sz="1500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9AE03001-2AC2-1EEB-770C-126ED74529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223" y="3028597"/>
            <a:ext cx="1912034" cy="18066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uterasu Dawn">
  <a:themeElements>
    <a:clrScheme name="Nouterasu Dawn">
      <a:dk1>
        <a:srgbClr val="1F2D3A"/>
      </a:dk1>
      <a:lt1>
        <a:srgbClr val="FFFFFF"/>
      </a:lt1>
      <a:dk2>
        <a:srgbClr val="0F2A3D"/>
      </a:dk2>
      <a:lt2>
        <a:srgbClr val="EEF4F1"/>
      </a:lt2>
      <a:accent1>
        <a:srgbClr val="F28C38"/>
      </a:accent1>
      <a:accent2>
        <a:srgbClr val="3E9B6E"/>
      </a:accent2>
      <a:accent3>
        <a:srgbClr val="2F6690"/>
      </a:accent3>
      <a:accent4>
        <a:srgbClr val="E9C46A"/>
      </a:accent4>
      <a:accent5>
        <a:srgbClr val="8A9BA8"/>
      </a:accent5>
      <a:accent6>
        <a:srgbClr val="C8553D"/>
      </a:accent6>
      <a:hlink>
        <a:srgbClr val="2F6690"/>
      </a:hlink>
      <a:folHlink>
        <a:srgbClr val="3E9B6E"/>
      </a:folHlink>
    </a:clrScheme>
    <a:fontScheme name="Nouterasu Dawn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2432</Words>
  <Application>Microsoft Office PowerPoint</Application>
  <PresentationFormat>ワイド画面</PresentationFormat>
  <Paragraphs>607</Paragraphs>
  <Slides>43</Slides>
  <Notes>43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47" baseType="lpstr">
      <vt:lpstr>Meiryo</vt:lpstr>
      <vt:lpstr>Yu Gothic</vt:lpstr>
      <vt:lpstr>Arial</vt:lpstr>
      <vt:lpstr>Nouterasu Dawn</vt:lpstr>
      <vt:lpstr>PowerPoint プレゼンテーション</vt:lpstr>
      <vt:lpstr>最初の質問</vt:lpstr>
      <vt:lpstr>今日の内容</vt:lpstr>
      <vt:lpstr>自己紹介</vt:lpstr>
      <vt:lpstr>40年前の農大生と、いまの農大生</vt:lpstr>
      <vt:lpstr>失敗と転機の40年</vt:lpstr>
      <vt:lpstr>じつは、失敗だらけの履歴書</vt:lpstr>
      <vt:lpstr>2035年を「読む」</vt:lpstr>
      <vt:lpstr>未来を読む3ステップ</vt:lpstr>
      <vt:lpstr>世の中を見る「7つの視点」</vt:lpstr>
      <vt:lpstr>① 社会：作る人が、急速に減っている</vt:lpstr>
      <vt:lpstr>② 経済：「食べ物は安い」が終わりつつある</vt:lpstr>
      <vt:lpstr>③ 政治：農業が「国の守り」の話になった</vt:lpstr>
      <vt:lpstr>④ 技術：AIは、もう「みんなの道具」</vt:lpstr>
      <vt:lpstr>⑤ 気候：猛暑は「たまに」から「毎年」へ</vt:lpstr>
      <vt:lpstr>⑥ 市場：国内は縮み、世界は広がる</vt:lpstr>
      <vt:lpstr>⑦ 働き方：「一生一社」は当たり前じゃない</vt:lpstr>
      <vt:lpstr>7つを重ねると見えてくる、2035年</vt:lpstr>
      <vt:lpstr>ワーク：隣の人と3分</vt:lpstr>
      <vt:lpstr>「不安」の正体</vt:lpstr>
      <vt:lpstr>意味のある生き方をしたい。でも…</vt:lpstr>
      <vt:lpstr>強みは「役割」で探す：学園祭の模擬店なら？</vt:lpstr>
      <vt:lpstr>私の場合：7つ全部、試して全部ダメだった</vt:lpstr>
      <vt:lpstr>お金の稼ぎ方は4つある</vt:lpstr>
      <vt:lpstr>「先が見えない」への答え：予測より、準備</vt:lpstr>
      <vt:lpstr>人生の時計</vt:lpstr>
      <vt:lpstr>72時間時計：1時間＝3歳</vt:lpstr>
      <vt:lpstr>2035年、あなたは「朝9時」</vt:lpstr>
      <vt:lpstr>人生にも、農業と同じ四季がある</vt:lpstr>
      <vt:lpstr>転職って、ありですよ</vt:lpstr>
      <vt:lpstr>経験は「小さく試す」で積む</vt:lpstr>
      <vt:lpstr>応援される人になる</vt:lpstr>
      <vt:lpstr>得意がわからなかった私は、「応援する側」に回った</vt:lpstr>
      <vt:lpstr>応援される人になる5つのステップ</vt:lpstr>
      <vt:lpstr>応援は、小さくていい</vt:lpstr>
      <vt:lpstr>挑戦する人の隣には、いつも笑う人がいる</vt:lpstr>
      <vt:lpstr>応援される人になった時、「意味のある生き方」がつながる</vt:lpstr>
      <vt:lpstr>明日からやる2つのこと</vt:lpstr>
      <vt:lpstr>この講座は「未来の先輩」に会える場所</vt:lpstr>
      <vt:lpstr>今日のまとめ</vt:lpstr>
      <vt:lpstr>最初の質問</vt:lpstr>
      <vt:lpstr>PowerPoint プレゼンテーション</vt:lpstr>
      <vt:lpstr>PowerPoint プレゼンテーション</vt:lpstr>
    </vt:vector>
  </TitlesOfParts>
  <Company>株式会社農テラス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2035年、あなたは27歳。― 未来の農業を予測する方法</dc:title>
  <dc:subject>PptxGenJS Presentation</dc:subject>
  <dc:creator>山下弘幸</dc:creator>
  <cp:lastModifiedBy>代表取締役 山下弘幸 株式会社農テラス</cp:lastModifiedBy>
  <cp:revision>1</cp:revision>
  <dcterms:created xsi:type="dcterms:W3CDTF">2026-10-03T02:36:26Z</dcterms:created>
  <dcterms:modified xsi:type="dcterms:W3CDTF">2026-10-08T22:42:30Z</dcterms:modified>
</cp:coreProperties>
</file>