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6" r:id="rId2"/>
  </p:sldIdLst>
  <p:sldSz cx="6858000" cy="9906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8" d="100"/>
          <a:sy n="68" d="100"/>
        </p:scale>
        <p:origin x="1188" y="-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9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72C818-468A-42E2-A1ED-9A430ED2C2A0}" type="datetimeFigureOut">
              <a:rPr kumimoji="1" lang="ja-JP" altLang="en-US" smtClean="0"/>
              <a:t>2026/3/25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43138" y="1243013"/>
            <a:ext cx="232092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648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9" y="9440648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05CCF-E856-4A2A-BEA1-C49B5F0A90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0453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35" rtl="0" eaLnBrk="1" latinLnBrk="0" hangingPunct="1">
      <a:defRPr kumimoji="1" sz="1201" kern="1200">
        <a:solidFill>
          <a:schemeClr val="tx1"/>
        </a:solidFill>
        <a:latin typeface="+mn-lt"/>
        <a:ea typeface="+mn-ea"/>
        <a:cs typeface="+mn-cs"/>
      </a:defRPr>
    </a:lvl1pPr>
    <a:lvl2pPr marL="457118" algn="l" defTabSz="914235" rtl="0" eaLnBrk="1" latinLnBrk="0" hangingPunct="1">
      <a:defRPr kumimoji="1" sz="1201" kern="1200">
        <a:solidFill>
          <a:schemeClr val="tx1"/>
        </a:solidFill>
        <a:latin typeface="+mn-lt"/>
        <a:ea typeface="+mn-ea"/>
        <a:cs typeface="+mn-cs"/>
      </a:defRPr>
    </a:lvl2pPr>
    <a:lvl3pPr marL="914235" algn="l" defTabSz="914235" rtl="0" eaLnBrk="1" latinLnBrk="0" hangingPunct="1">
      <a:defRPr kumimoji="1" sz="1201" kern="1200">
        <a:solidFill>
          <a:schemeClr val="tx1"/>
        </a:solidFill>
        <a:latin typeface="+mn-lt"/>
        <a:ea typeface="+mn-ea"/>
        <a:cs typeface="+mn-cs"/>
      </a:defRPr>
    </a:lvl3pPr>
    <a:lvl4pPr marL="1371353" algn="l" defTabSz="914235" rtl="0" eaLnBrk="1" latinLnBrk="0" hangingPunct="1">
      <a:defRPr kumimoji="1" sz="1201" kern="1200">
        <a:solidFill>
          <a:schemeClr val="tx1"/>
        </a:solidFill>
        <a:latin typeface="+mn-lt"/>
        <a:ea typeface="+mn-ea"/>
        <a:cs typeface="+mn-cs"/>
      </a:defRPr>
    </a:lvl4pPr>
    <a:lvl5pPr marL="1828468" algn="l" defTabSz="914235" rtl="0" eaLnBrk="1" latinLnBrk="0" hangingPunct="1">
      <a:defRPr kumimoji="1" sz="1201" kern="1200">
        <a:solidFill>
          <a:schemeClr val="tx1"/>
        </a:solidFill>
        <a:latin typeface="+mn-lt"/>
        <a:ea typeface="+mn-ea"/>
        <a:cs typeface="+mn-cs"/>
      </a:defRPr>
    </a:lvl5pPr>
    <a:lvl6pPr marL="2285586" algn="l" defTabSz="914235" rtl="0" eaLnBrk="1" latinLnBrk="0" hangingPunct="1">
      <a:defRPr kumimoji="1" sz="1201" kern="1200">
        <a:solidFill>
          <a:schemeClr val="tx1"/>
        </a:solidFill>
        <a:latin typeface="+mn-lt"/>
        <a:ea typeface="+mn-ea"/>
        <a:cs typeface="+mn-cs"/>
      </a:defRPr>
    </a:lvl6pPr>
    <a:lvl7pPr marL="2742703" algn="l" defTabSz="914235" rtl="0" eaLnBrk="1" latinLnBrk="0" hangingPunct="1">
      <a:defRPr kumimoji="1" sz="1201" kern="1200">
        <a:solidFill>
          <a:schemeClr val="tx1"/>
        </a:solidFill>
        <a:latin typeface="+mn-lt"/>
        <a:ea typeface="+mn-ea"/>
        <a:cs typeface="+mn-cs"/>
      </a:defRPr>
    </a:lvl7pPr>
    <a:lvl8pPr marL="3199821" algn="l" defTabSz="914235" rtl="0" eaLnBrk="1" latinLnBrk="0" hangingPunct="1">
      <a:defRPr kumimoji="1" sz="1201" kern="1200">
        <a:solidFill>
          <a:schemeClr val="tx1"/>
        </a:solidFill>
        <a:latin typeface="+mn-lt"/>
        <a:ea typeface="+mn-ea"/>
        <a:cs typeface="+mn-cs"/>
      </a:defRPr>
    </a:lvl8pPr>
    <a:lvl9pPr marL="3656939" algn="l" defTabSz="914235" rtl="0" eaLnBrk="1" latinLnBrk="0" hangingPunct="1">
      <a:defRPr kumimoji="1" sz="12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D0D16-46E6-40E4-8775-011D0D12F9EB}" type="datetimeFigureOut">
              <a:rPr kumimoji="1" lang="ja-JP" altLang="en-US" smtClean="0"/>
              <a:t>2026/3/25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8237-334E-4D83-8690-4BA6A8631D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2497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D0D16-46E6-40E4-8775-011D0D12F9EB}" type="datetimeFigureOut">
              <a:rPr kumimoji="1" lang="ja-JP" altLang="en-US" smtClean="0"/>
              <a:t>2026/3/25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8237-334E-4D83-8690-4BA6A8631D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301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D0D16-46E6-40E4-8775-011D0D12F9EB}" type="datetimeFigureOut">
              <a:rPr kumimoji="1" lang="ja-JP" altLang="en-US" smtClean="0"/>
              <a:t>2026/3/25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8237-334E-4D83-8690-4BA6A8631D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0855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D0D16-46E6-40E4-8775-011D0D12F9EB}" type="datetimeFigureOut">
              <a:rPr kumimoji="1" lang="ja-JP" altLang="en-US" smtClean="0"/>
              <a:t>2026/3/25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8237-334E-4D83-8690-4BA6A8631D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250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D0D16-46E6-40E4-8775-011D0D12F9EB}" type="datetimeFigureOut">
              <a:rPr kumimoji="1" lang="ja-JP" altLang="en-US" smtClean="0"/>
              <a:t>2026/3/25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8237-334E-4D83-8690-4BA6A8631D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5911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D0D16-46E6-40E4-8775-011D0D12F9EB}" type="datetimeFigureOut">
              <a:rPr kumimoji="1" lang="ja-JP" altLang="en-US" smtClean="0"/>
              <a:t>2026/3/25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8237-334E-4D83-8690-4BA6A8631D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690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D0D16-46E6-40E4-8775-011D0D12F9EB}" type="datetimeFigureOut">
              <a:rPr kumimoji="1" lang="ja-JP" altLang="en-US" smtClean="0"/>
              <a:t>2026/3/25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8237-334E-4D83-8690-4BA6A8631D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2307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D0D16-46E6-40E4-8775-011D0D12F9EB}" type="datetimeFigureOut">
              <a:rPr kumimoji="1" lang="ja-JP" altLang="en-US" smtClean="0"/>
              <a:t>2026/3/25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8237-334E-4D83-8690-4BA6A8631D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0411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D0D16-46E6-40E4-8775-011D0D12F9EB}" type="datetimeFigureOut">
              <a:rPr kumimoji="1" lang="ja-JP" altLang="en-US" smtClean="0"/>
              <a:t>2026/3/25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8237-334E-4D83-8690-4BA6A8631D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7074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D0D16-46E6-40E4-8775-011D0D12F9EB}" type="datetimeFigureOut">
              <a:rPr kumimoji="1" lang="ja-JP" altLang="en-US" smtClean="0"/>
              <a:t>2026/3/25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8237-334E-4D83-8690-4BA6A8631D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1007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D0D16-46E6-40E4-8775-011D0D12F9EB}" type="datetimeFigureOut">
              <a:rPr kumimoji="1" lang="ja-JP" altLang="en-US" smtClean="0"/>
              <a:t>2026/3/25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8237-334E-4D83-8690-4BA6A8631D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4814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D0D16-46E6-40E4-8775-011D0D12F9EB}" type="datetimeFigureOut">
              <a:rPr kumimoji="1" lang="ja-JP" altLang="en-US" smtClean="0"/>
              <a:t>2026/3/25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18237-334E-4D83-8690-4BA6A8631D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0695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農業 背景イラスト｜無料イラスト・フリー素材なら「イラストAC」">
            <a:extLst>
              <a:ext uri="{FF2B5EF4-FFF2-40B4-BE49-F238E27FC236}">
                <a16:creationId xmlns:a16="http://schemas.microsoft.com/office/drawing/2014/main" id="{535C0F0E-5C7E-83A1-7759-D05946731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9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雲 3">
            <a:extLst>
              <a:ext uri="{FF2B5EF4-FFF2-40B4-BE49-F238E27FC236}">
                <a16:creationId xmlns:a16="http://schemas.microsoft.com/office/drawing/2014/main" id="{8B1DD04D-14A9-142A-4CF7-CC0ABBEDEEEF}"/>
              </a:ext>
            </a:extLst>
          </p:cNvPr>
          <p:cNvSpPr/>
          <p:nvPr/>
        </p:nvSpPr>
        <p:spPr>
          <a:xfrm>
            <a:off x="1180474" y="1721153"/>
            <a:ext cx="4423071" cy="3899243"/>
          </a:xfrm>
          <a:prstGeom prst="cloud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463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A2BF439-548F-EA6B-3C60-9462F2D7E7CE}"/>
              </a:ext>
            </a:extLst>
          </p:cNvPr>
          <p:cNvSpPr txBox="1"/>
          <p:nvPr/>
        </p:nvSpPr>
        <p:spPr>
          <a:xfrm>
            <a:off x="1166403" y="2569784"/>
            <a:ext cx="5778325" cy="84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76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エンジョイファーム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E36FDB68-C695-EB4F-A158-29047B07BD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736" y="5589931"/>
            <a:ext cx="975716" cy="825226"/>
          </a:xfrm>
          <a:prstGeom prst="ellipse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146E636-289B-74CC-3DAC-8B3FC316176C}"/>
              </a:ext>
            </a:extLst>
          </p:cNvPr>
          <p:cNvSpPr txBox="1"/>
          <p:nvPr/>
        </p:nvSpPr>
        <p:spPr>
          <a:xfrm>
            <a:off x="2116244" y="2249232"/>
            <a:ext cx="3336979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63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高齢者の生きがい健康づくり事業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562A7C33-EBB9-6E8D-61CF-F634A54F3F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92007" y="159567"/>
            <a:ext cx="1963048" cy="1884136"/>
          </a:xfrm>
          <a:prstGeom prst="flowChartConnector">
            <a:avLst/>
          </a:prstGeom>
        </p:spPr>
      </p:pic>
      <p:sp>
        <p:nvSpPr>
          <p:cNvPr id="13" name="フローチャート: 結合子 12">
            <a:extLst>
              <a:ext uri="{FF2B5EF4-FFF2-40B4-BE49-F238E27FC236}">
                <a16:creationId xmlns:a16="http://schemas.microsoft.com/office/drawing/2014/main" id="{4357E49D-42C3-0F49-4D31-F26A8063A3F9}"/>
              </a:ext>
            </a:extLst>
          </p:cNvPr>
          <p:cNvSpPr/>
          <p:nvPr/>
        </p:nvSpPr>
        <p:spPr>
          <a:xfrm>
            <a:off x="803144" y="697974"/>
            <a:ext cx="1600017" cy="1460716"/>
          </a:xfrm>
          <a:prstGeom prst="flowChartConnector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63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5C7623E-2AD6-14C7-3F23-6678684450F6}"/>
              </a:ext>
            </a:extLst>
          </p:cNvPr>
          <p:cNvSpPr txBox="1"/>
          <p:nvPr/>
        </p:nvSpPr>
        <p:spPr>
          <a:xfrm>
            <a:off x="809091" y="1023702"/>
            <a:ext cx="1600017" cy="1117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63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合志市在住</a:t>
            </a:r>
            <a:endParaRPr kumimoji="1" lang="en-US" altLang="ja-JP" sz="1463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kumimoji="1" lang="en-US" altLang="ja-JP" sz="1463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65</a:t>
            </a:r>
            <a:r>
              <a:rPr kumimoji="1" lang="ja-JP" altLang="en-US" sz="1463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歳以上の方</a:t>
            </a:r>
            <a:endParaRPr kumimoji="1" lang="en-US" altLang="ja-JP" sz="1463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kumimoji="1" lang="ja-JP" altLang="en-US" sz="1463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定員</a:t>
            </a:r>
            <a:endParaRPr kumimoji="1" lang="en-US" altLang="ja-JP" sz="1463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kumimoji="1" lang="en-US" altLang="ja-JP" sz="2275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15</a:t>
            </a:r>
            <a:r>
              <a:rPr kumimoji="1" lang="ja-JP" altLang="en-US" sz="1463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名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A1CDE31-BE1D-EBB0-2472-448645724C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21" y="5592710"/>
            <a:ext cx="1345738" cy="1178114"/>
          </a:xfrm>
          <a:prstGeom prst="flowChartConnector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A6F7085-C39C-9AA0-B831-AF879B75FE87}"/>
              </a:ext>
            </a:extLst>
          </p:cNvPr>
          <p:cNvSpPr txBox="1"/>
          <p:nvPr/>
        </p:nvSpPr>
        <p:spPr>
          <a:xfrm>
            <a:off x="2811779" y="3509194"/>
            <a:ext cx="32038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4</a:t>
            </a:r>
            <a:r>
              <a:rPr kumimoji="1" lang="ja-JP" altLang="en-US" sz="2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月</a:t>
            </a:r>
            <a:r>
              <a:rPr kumimoji="1" lang="en-US" altLang="ja-JP" sz="2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21</a:t>
            </a:r>
            <a:r>
              <a:rPr kumimoji="1" lang="ja-JP" altLang="en-US" sz="2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日（火）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410B5E2-4DE5-ECF1-4585-83ECE3E1784E}"/>
              </a:ext>
            </a:extLst>
          </p:cNvPr>
          <p:cNvSpPr txBox="1"/>
          <p:nvPr/>
        </p:nvSpPr>
        <p:spPr>
          <a:xfrm>
            <a:off x="2811779" y="4071995"/>
            <a:ext cx="32038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ふれあい館　</a:t>
            </a:r>
            <a:r>
              <a:rPr kumimoji="1" lang="ja-JP" altLang="en-US" sz="13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須屋</a:t>
            </a:r>
            <a:r>
              <a:rPr kumimoji="1" lang="en-US" altLang="ja-JP" sz="13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2251-1</a:t>
            </a:r>
            <a:endParaRPr kumimoji="1" lang="ja-JP" altLang="en-US" sz="26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D5E7714-E14C-20B9-376A-2840ACA37D82}"/>
              </a:ext>
            </a:extLst>
          </p:cNvPr>
          <p:cNvSpPr txBox="1"/>
          <p:nvPr/>
        </p:nvSpPr>
        <p:spPr>
          <a:xfrm>
            <a:off x="2811779" y="4584481"/>
            <a:ext cx="32038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4</a:t>
            </a:r>
            <a:r>
              <a:rPr kumimoji="1" lang="ja-JP" altLang="en-US" sz="2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月</a:t>
            </a:r>
            <a:r>
              <a:rPr kumimoji="1" lang="en-US" altLang="ja-JP" sz="2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24</a:t>
            </a:r>
            <a:r>
              <a:rPr kumimoji="1" lang="ja-JP" altLang="en-US" sz="2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日（金）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C52EA9D-7BDB-779B-2FF7-C633FA4FC994}"/>
              </a:ext>
            </a:extLst>
          </p:cNvPr>
          <p:cNvSpPr txBox="1"/>
          <p:nvPr/>
        </p:nvSpPr>
        <p:spPr>
          <a:xfrm>
            <a:off x="1264467" y="6026207"/>
            <a:ext cx="4423071" cy="542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63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第</a:t>
            </a:r>
            <a:r>
              <a:rPr kumimoji="1" lang="en-US" altLang="ja-JP" sz="1463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</a:t>
            </a:r>
            <a:r>
              <a:rPr kumimoji="1" lang="ja-JP" altLang="en-US" sz="1463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～</a:t>
            </a:r>
            <a:r>
              <a:rPr kumimoji="1" lang="en-US" altLang="ja-JP" sz="1463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6</a:t>
            </a:r>
            <a:r>
              <a:rPr kumimoji="1" lang="ja-JP" altLang="en-US" sz="1463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回はふれあい館</a:t>
            </a:r>
            <a:endParaRPr kumimoji="1" lang="en-US" altLang="ja-JP" sz="1463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kumimoji="1" lang="ja-JP" altLang="en-US" sz="1463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近くのふれあい農園で開催します</a:t>
            </a:r>
            <a:endParaRPr kumimoji="1" lang="en-US" altLang="ja-JP" sz="1463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3E15D0FD-9BC7-EF1A-6E1D-977A067973A2}"/>
              </a:ext>
            </a:extLst>
          </p:cNvPr>
          <p:cNvCxnSpPr/>
          <p:nvPr/>
        </p:nvCxnSpPr>
        <p:spPr>
          <a:xfrm>
            <a:off x="1292445" y="6795808"/>
            <a:ext cx="416077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B2C78506-AA1A-871F-99F0-EF1FA968D8E0}"/>
              </a:ext>
            </a:extLst>
          </p:cNvPr>
          <p:cNvCxnSpPr/>
          <p:nvPr/>
        </p:nvCxnSpPr>
        <p:spPr>
          <a:xfrm>
            <a:off x="1328098" y="7323885"/>
            <a:ext cx="416077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DBAEB03B-8FF4-52AE-AB59-B0C31CE57E12}"/>
              </a:ext>
            </a:extLst>
          </p:cNvPr>
          <p:cNvCxnSpPr/>
          <p:nvPr/>
        </p:nvCxnSpPr>
        <p:spPr>
          <a:xfrm>
            <a:off x="1342817" y="7870172"/>
            <a:ext cx="416077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E16B756-42E2-1BE5-2902-95891023775B}"/>
              </a:ext>
            </a:extLst>
          </p:cNvPr>
          <p:cNvSpPr txBox="1"/>
          <p:nvPr/>
        </p:nvSpPr>
        <p:spPr>
          <a:xfrm>
            <a:off x="927641" y="6900701"/>
            <a:ext cx="1884136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63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服装</a:t>
            </a:r>
            <a:endParaRPr kumimoji="1" lang="en-US" altLang="ja-JP" sz="1463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624C45A1-1B8C-1538-0BFD-43C56809CB0D}"/>
              </a:ext>
            </a:extLst>
          </p:cNvPr>
          <p:cNvSpPr txBox="1"/>
          <p:nvPr/>
        </p:nvSpPr>
        <p:spPr>
          <a:xfrm>
            <a:off x="927641" y="7477495"/>
            <a:ext cx="1884136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63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持ち物</a:t>
            </a:r>
            <a:endParaRPr kumimoji="1" lang="en-US" altLang="ja-JP" sz="1463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FF3ADF9E-5F61-F99F-F79B-84A16C6136A5}"/>
              </a:ext>
            </a:extLst>
          </p:cNvPr>
          <p:cNvSpPr txBox="1"/>
          <p:nvPr/>
        </p:nvSpPr>
        <p:spPr>
          <a:xfrm>
            <a:off x="2718827" y="6879664"/>
            <a:ext cx="2884718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63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汚れてもよい服装、靴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A3F11971-35A5-FEA7-C42F-7C282AF7AEBF}"/>
              </a:ext>
            </a:extLst>
          </p:cNvPr>
          <p:cNvSpPr txBox="1"/>
          <p:nvPr/>
        </p:nvSpPr>
        <p:spPr>
          <a:xfrm>
            <a:off x="2718827" y="7450557"/>
            <a:ext cx="2884718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63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軍手、タオル、帽子、水筒など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B42DF65-25B3-16E4-53B7-98AA72232B29}"/>
              </a:ext>
            </a:extLst>
          </p:cNvPr>
          <p:cNvSpPr txBox="1"/>
          <p:nvPr/>
        </p:nvSpPr>
        <p:spPr>
          <a:xfrm>
            <a:off x="893746" y="9308866"/>
            <a:ext cx="5121853" cy="542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63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申し込み・お問い合わせ</a:t>
            </a:r>
            <a:endParaRPr kumimoji="1" lang="en-US" altLang="ja-JP" sz="1463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1" lang="ja-JP" altLang="en-US" sz="1463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合志市社会福祉協議会　地域福祉課　</a:t>
            </a:r>
            <a:r>
              <a:rPr kumimoji="1" lang="en-US" altLang="ja-JP" sz="1463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TEL</a:t>
            </a:r>
            <a:r>
              <a:rPr kumimoji="1" lang="ja-JP" altLang="en-US" sz="1463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：</a:t>
            </a:r>
            <a:r>
              <a:rPr kumimoji="1" lang="en-US" altLang="ja-JP" sz="1463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096-242-7007</a:t>
            </a:r>
            <a:endParaRPr kumimoji="1" lang="ja-JP" altLang="en-US" sz="1463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30" name="フローチャート: 結合子 29">
            <a:extLst>
              <a:ext uri="{FF2B5EF4-FFF2-40B4-BE49-F238E27FC236}">
                <a16:creationId xmlns:a16="http://schemas.microsoft.com/office/drawing/2014/main" id="{A2A74B0D-4E65-F351-FCA0-E7FE5BCFA8AF}"/>
              </a:ext>
            </a:extLst>
          </p:cNvPr>
          <p:cNvSpPr/>
          <p:nvPr/>
        </p:nvSpPr>
        <p:spPr>
          <a:xfrm>
            <a:off x="1693119" y="3501137"/>
            <a:ext cx="919195" cy="581400"/>
          </a:xfrm>
          <a:prstGeom prst="flowChartConnecto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63" dirty="0">
              <a:highlight>
                <a:srgbClr val="00FF00"/>
              </a:highlight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D207403-1819-4D73-9F10-40F8988996CF}"/>
              </a:ext>
            </a:extLst>
          </p:cNvPr>
          <p:cNvSpPr txBox="1"/>
          <p:nvPr/>
        </p:nvSpPr>
        <p:spPr>
          <a:xfrm>
            <a:off x="1575366" y="3533143"/>
            <a:ext cx="1154697" cy="542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63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第</a:t>
            </a:r>
            <a:r>
              <a:rPr kumimoji="1" lang="en-US" altLang="ja-JP" sz="1463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</a:t>
            </a:r>
            <a:r>
              <a:rPr kumimoji="1" lang="ja-JP" altLang="en-US" sz="1463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回</a:t>
            </a:r>
            <a:endParaRPr kumimoji="1" lang="en-US" altLang="ja-JP" sz="1463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kumimoji="1" lang="ja-JP" altLang="en-US" sz="1463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講義</a:t>
            </a:r>
          </a:p>
        </p:txBody>
      </p:sp>
      <p:sp>
        <p:nvSpPr>
          <p:cNvPr id="31" name="フローチャート: 結合子 30">
            <a:extLst>
              <a:ext uri="{FF2B5EF4-FFF2-40B4-BE49-F238E27FC236}">
                <a16:creationId xmlns:a16="http://schemas.microsoft.com/office/drawing/2014/main" id="{EB144FBA-6B6B-68FE-3EEF-7CC2996C9DAD}"/>
              </a:ext>
            </a:extLst>
          </p:cNvPr>
          <p:cNvSpPr/>
          <p:nvPr/>
        </p:nvSpPr>
        <p:spPr>
          <a:xfrm>
            <a:off x="1742246" y="4133210"/>
            <a:ext cx="878065" cy="486680"/>
          </a:xfrm>
          <a:prstGeom prst="flowChartConnecto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63" dirty="0">
              <a:highlight>
                <a:srgbClr val="00FF00"/>
              </a:highlight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5D67A4B-3B1F-C3BA-B1A9-653D57127EFB}"/>
              </a:ext>
            </a:extLst>
          </p:cNvPr>
          <p:cNvSpPr txBox="1"/>
          <p:nvPr/>
        </p:nvSpPr>
        <p:spPr>
          <a:xfrm>
            <a:off x="1693119" y="4238856"/>
            <a:ext cx="976323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63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場所</a:t>
            </a:r>
            <a:endParaRPr kumimoji="1" lang="en-US" altLang="ja-JP" sz="1463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32" name="フローチャート: 結合子 31">
            <a:extLst>
              <a:ext uri="{FF2B5EF4-FFF2-40B4-BE49-F238E27FC236}">
                <a16:creationId xmlns:a16="http://schemas.microsoft.com/office/drawing/2014/main" id="{AEF3CDF8-528E-9BC6-960A-DE53FEA70614}"/>
              </a:ext>
            </a:extLst>
          </p:cNvPr>
          <p:cNvSpPr/>
          <p:nvPr/>
        </p:nvSpPr>
        <p:spPr>
          <a:xfrm>
            <a:off x="1750246" y="4662041"/>
            <a:ext cx="862067" cy="486680"/>
          </a:xfrm>
          <a:prstGeom prst="flowChartConnecto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63" dirty="0">
              <a:highlight>
                <a:srgbClr val="00FF00"/>
              </a:highlight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750ABF3-E223-328E-DE9B-0E4DFBB02087}"/>
              </a:ext>
            </a:extLst>
          </p:cNvPr>
          <p:cNvSpPr txBox="1"/>
          <p:nvPr/>
        </p:nvSpPr>
        <p:spPr>
          <a:xfrm>
            <a:off x="1254456" y="4755790"/>
            <a:ext cx="1884136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63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第</a:t>
            </a:r>
            <a:r>
              <a:rPr kumimoji="1" lang="en-US" altLang="ja-JP" sz="1463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</a:t>
            </a:r>
            <a:r>
              <a:rPr kumimoji="1" lang="ja-JP" altLang="en-US" sz="1463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回</a:t>
            </a:r>
            <a:endParaRPr kumimoji="1" lang="en-US" altLang="ja-JP" sz="1463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33" name="フローチャート: 結合子 32">
            <a:extLst>
              <a:ext uri="{FF2B5EF4-FFF2-40B4-BE49-F238E27FC236}">
                <a16:creationId xmlns:a16="http://schemas.microsoft.com/office/drawing/2014/main" id="{698EF366-97B8-BE55-B8FF-2E7F9281716E}"/>
              </a:ext>
            </a:extLst>
          </p:cNvPr>
          <p:cNvSpPr/>
          <p:nvPr/>
        </p:nvSpPr>
        <p:spPr>
          <a:xfrm>
            <a:off x="1505780" y="5179045"/>
            <a:ext cx="1381487" cy="443221"/>
          </a:xfrm>
          <a:prstGeom prst="flowChartConnecto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63" dirty="0">
              <a:highlight>
                <a:srgbClr val="00FF00"/>
              </a:highlight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751F3E5-F0C1-1E8E-435E-48158DE229FD}"/>
              </a:ext>
            </a:extLst>
          </p:cNvPr>
          <p:cNvSpPr txBox="1"/>
          <p:nvPr/>
        </p:nvSpPr>
        <p:spPr>
          <a:xfrm>
            <a:off x="1551856" y="5217863"/>
            <a:ext cx="4423071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63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第</a:t>
            </a:r>
            <a:r>
              <a:rPr kumimoji="1" lang="en-US" altLang="ja-JP" sz="1463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3</a:t>
            </a:r>
            <a:r>
              <a:rPr kumimoji="1" lang="ja-JP" altLang="en-US" sz="1463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～</a:t>
            </a:r>
            <a:r>
              <a:rPr kumimoji="1" lang="en-US" altLang="ja-JP" sz="1463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6</a:t>
            </a:r>
            <a:r>
              <a:rPr kumimoji="1" lang="ja-JP" altLang="en-US" sz="1463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回　　　生育状況によって日程が決定します</a:t>
            </a:r>
            <a:endParaRPr kumimoji="1" lang="en-US" altLang="ja-JP" sz="1463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34" name="フローチャート: 結合子 33">
            <a:extLst>
              <a:ext uri="{FF2B5EF4-FFF2-40B4-BE49-F238E27FC236}">
                <a16:creationId xmlns:a16="http://schemas.microsoft.com/office/drawing/2014/main" id="{F4E38AE4-3C3E-2F55-0C2D-8444824C4761}"/>
              </a:ext>
            </a:extLst>
          </p:cNvPr>
          <p:cNvSpPr/>
          <p:nvPr/>
        </p:nvSpPr>
        <p:spPr>
          <a:xfrm>
            <a:off x="778095" y="3780848"/>
            <a:ext cx="890459" cy="847420"/>
          </a:xfrm>
          <a:prstGeom prst="flowChartConnecto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63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124F021-6593-F77D-6D4B-17458709A64C}"/>
              </a:ext>
            </a:extLst>
          </p:cNvPr>
          <p:cNvSpPr txBox="1"/>
          <p:nvPr/>
        </p:nvSpPr>
        <p:spPr>
          <a:xfrm>
            <a:off x="417064" y="3858576"/>
            <a:ext cx="1600017" cy="617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38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参加費</a:t>
            </a:r>
            <a:endParaRPr kumimoji="1" lang="en-US" altLang="ja-JP" sz="1138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kumimoji="1" lang="en-US" altLang="ja-JP" sz="1138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500</a:t>
            </a:r>
            <a:r>
              <a:rPr kumimoji="1" lang="ja-JP" altLang="en-US" sz="1138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円</a:t>
            </a:r>
            <a:endParaRPr kumimoji="1" lang="en-US" altLang="ja-JP" sz="1138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kumimoji="1" lang="en-US" altLang="ja-JP" sz="1138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※</a:t>
            </a:r>
            <a:r>
              <a:rPr kumimoji="1" lang="ja-JP" altLang="en-US" sz="1138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初回のみ</a:t>
            </a:r>
          </a:p>
        </p:txBody>
      </p:sp>
      <p:sp>
        <p:nvSpPr>
          <p:cNvPr id="35" name="フローチャート: 結合子 34">
            <a:extLst>
              <a:ext uri="{FF2B5EF4-FFF2-40B4-BE49-F238E27FC236}">
                <a16:creationId xmlns:a16="http://schemas.microsoft.com/office/drawing/2014/main" id="{D39E6681-0FF2-CBFB-4138-F89D55934B99}"/>
              </a:ext>
            </a:extLst>
          </p:cNvPr>
          <p:cNvSpPr/>
          <p:nvPr/>
        </p:nvSpPr>
        <p:spPr>
          <a:xfrm>
            <a:off x="4268321" y="7953318"/>
            <a:ext cx="1723131" cy="999880"/>
          </a:xfrm>
          <a:prstGeom prst="flowChartConnector">
            <a:avLst/>
          </a:prstGeom>
          <a:solidFill>
            <a:srgbClr val="F9F9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63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B9EBD46B-3A85-B5D6-2246-36C72D1A5400}"/>
              </a:ext>
            </a:extLst>
          </p:cNvPr>
          <p:cNvSpPr txBox="1"/>
          <p:nvPr/>
        </p:nvSpPr>
        <p:spPr>
          <a:xfrm>
            <a:off x="4340055" y="8104970"/>
            <a:ext cx="1651397" cy="76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63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土・畝作りから収穫までの一連の作業を体験します！</a:t>
            </a:r>
          </a:p>
        </p:txBody>
      </p:sp>
      <p:pic>
        <p:nvPicPr>
          <p:cNvPr id="1026" name="Picture 2" descr="タマネギのイラスト | 商用OKの無料イラスト素材サイト ツカッテ">
            <a:extLst>
              <a:ext uri="{FF2B5EF4-FFF2-40B4-BE49-F238E27FC236}">
                <a16:creationId xmlns:a16="http://schemas.microsoft.com/office/drawing/2014/main" id="{20BF1166-5C8D-CE9B-DFD3-888FBD4D0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613" y="1585153"/>
            <a:ext cx="521704" cy="52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ニンジンの無料イラスト｜透過PNG・商用利用OK | 無料・商用可のフリーイラスト素材｜イラストセンター">
            <a:extLst>
              <a:ext uri="{FF2B5EF4-FFF2-40B4-BE49-F238E27FC236}">
                <a16:creationId xmlns:a16="http://schemas.microsoft.com/office/drawing/2014/main" id="{C40BEEA4-75DE-40C6-A856-A84445346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51" y="4897260"/>
            <a:ext cx="802903" cy="60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ほうれん草の無料イラスト | フリーイラスト素材集 ジャパクリップ">
            <a:extLst>
              <a:ext uri="{FF2B5EF4-FFF2-40B4-BE49-F238E27FC236}">
                <a16:creationId xmlns:a16="http://schemas.microsoft.com/office/drawing/2014/main" id="{D89B17AB-13D2-F23C-5AFF-E33DD9886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508" y="7253397"/>
            <a:ext cx="496252" cy="54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トマトのイラスト（野菜） | かわいいフリー素材集 いらすとや">
            <a:extLst>
              <a:ext uri="{FF2B5EF4-FFF2-40B4-BE49-F238E27FC236}">
                <a16:creationId xmlns:a16="http://schemas.microsoft.com/office/drawing/2014/main" id="{DCA1193E-739B-6FC3-B9B8-01ED6F4F5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002" y="3483259"/>
            <a:ext cx="601402" cy="60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茄子イラストのフリー素材｜イラストイメージ">
            <a:extLst>
              <a:ext uri="{FF2B5EF4-FFF2-40B4-BE49-F238E27FC236}">
                <a16:creationId xmlns:a16="http://schemas.microsoft.com/office/drawing/2014/main" id="{72BD4A3C-1E32-E2B8-B9F6-44E5EDE20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227" y="2071464"/>
            <a:ext cx="629124" cy="62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9551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164</TotalTime>
  <Words>114</Words>
  <Application>Microsoft Office PowerPoint</Application>
  <PresentationFormat>A4 210 x 297 mm</PresentationFormat>
  <Paragraphs>26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HGP創英角ﾎﾟｯﾌﾟ体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宮内 真由</dc:creator>
  <cp:lastModifiedBy>宮内 真由</cp:lastModifiedBy>
  <cp:revision>3</cp:revision>
  <cp:lastPrinted>2026-03-25T05:18:28Z</cp:lastPrinted>
  <dcterms:created xsi:type="dcterms:W3CDTF">2026-03-19T04:35:58Z</dcterms:created>
  <dcterms:modified xsi:type="dcterms:W3CDTF">2026-03-25T05:18:35Z</dcterms:modified>
</cp:coreProperties>
</file>